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6"/>
  </p:notesMasterIdLst>
  <p:sldIdLst>
    <p:sldId id="257" r:id="rId2"/>
    <p:sldId id="260" r:id="rId3"/>
    <p:sldId id="286" r:id="rId4"/>
    <p:sldId id="258" r:id="rId5"/>
    <p:sldId id="283" r:id="rId6"/>
    <p:sldId id="284" r:id="rId7"/>
    <p:sldId id="282" r:id="rId8"/>
    <p:sldId id="259" r:id="rId9"/>
    <p:sldId id="266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3" r:id="rId18"/>
    <p:sldId id="296" r:id="rId19"/>
    <p:sldId id="285" r:id="rId20"/>
    <p:sldId id="267" r:id="rId21"/>
    <p:sldId id="298" r:id="rId22"/>
    <p:sldId id="299" r:id="rId23"/>
    <p:sldId id="268" r:id="rId24"/>
    <p:sldId id="301" r:id="rId25"/>
    <p:sldId id="293" r:id="rId26"/>
    <p:sldId id="287" r:id="rId27"/>
    <p:sldId id="288" r:id="rId28"/>
    <p:sldId id="289" r:id="rId29"/>
    <p:sldId id="290" r:id="rId30"/>
    <p:sldId id="291" r:id="rId31"/>
    <p:sldId id="292" r:id="rId32"/>
    <p:sldId id="279" r:id="rId33"/>
    <p:sldId id="278" r:id="rId34"/>
    <p:sldId id="294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728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35C05BF-B0D0-4538-876F-AA64C51D657D}" type="datetimeFigureOut">
              <a:rPr lang="ru-RU" altLang="ru-RU"/>
              <a:pPr>
                <a:defRPr/>
              </a:pPr>
              <a:t>21.11.2022</a:t>
            </a:fld>
            <a:endParaRPr lang="ru-RU" alt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8C82244-D9E9-4AB7-B45E-A617498B85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Речевая культура педагога.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4"/>
          <p:cNvSpPr/>
          <p:nvPr userDrawn="1"/>
        </p:nvSpPr>
        <p:spPr>
          <a:xfrm>
            <a:off x="654050" y="263525"/>
            <a:ext cx="8239125" cy="633095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85D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20638" y="6619875"/>
            <a:ext cx="1095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60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lang="ru-RU" altLang="ru-RU" sz="600" smtClean="0">
              <a:solidFill>
                <a:srgbClr val="0070C0"/>
              </a:solidFill>
              <a:ea typeface="Calibri" pitchFamily="34" charset="0"/>
              <a:cs typeface="Arial" charset="0"/>
            </a:endParaRPr>
          </a:p>
        </p:txBody>
      </p:sp>
      <p:pic>
        <p:nvPicPr>
          <p:cNvPr id="5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/>
        </p:spPr>
      </p:pic>
      <p:pic>
        <p:nvPicPr>
          <p:cNvPr id="6" name="Picture 2" descr="https://img-fotki.yandex.ru/get/30086/200418627.15e/0_16ef74_4acbfbc4_ori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8425" y="1047750"/>
            <a:ext cx="8477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38783-2A04-41EA-A89D-B7ADD99774C3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B1EBC-E9BE-4605-9786-6C232118A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41A110F-9F14-4F21-85F6-E22943FEC30D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0CF127-71F9-4A8C-9303-66EE01096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0"/>
          <p:cNvSpPr>
            <a:spLocks noChangeArrowheads="1"/>
          </p:cNvSpPr>
          <p:nvPr/>
        </p:nvSpPr>
        <p:spPr bwMode="auto">
          <a:xfrm>
            <a:off x="5508103" y="3861048"/>
            <a:ext cx="309634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Подготовила</a:t>
            </a:r>
          </a:p>
          <a:p>
            <a:pPr algn="r">
              <a:lnSpc>
                <a:spcPct val="120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учитель-логопед</a:t>
            </a:r>
          </a:p>
          <a:p>
            <a:pPr algn="r">
              <a:lnSpc>
                <a:spcPct val="120000"/>
              </a:lnSpc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ГБДОУ РД Д/С № 92 «Звездочка»</a:t>
            </a:r>
          </a:p>
          <a:p>
            <a:pPr algn="r">
              <a:lnSpc>
                <a:spcPct val="120000"/>
              </a:lnSpc>
            </a:pPr>
            <a:r>
              <a:rPr lang="ru-RU" altLang="ru-RU" b="1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Сердюкова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О.А.</a:t>
            </a:r>
            <a:endParaRPr lang="ru-RU" altLang="ru-RU" b="1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3076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2349500"/>
            <a:ext cx="38163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4624388" y="6088063"/>
            <a:ext cx="9781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2022 </a:t>
            </a: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80072" y="482600"/>
            <a:ext cx="5688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Речевой этикет педагога в формировании личности дошкольника»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9219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9220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700338" y="476250"/>
            <a:ext cx="25458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Правильность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403350" y="1196975"/>
            <a:ext cx="65532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языковым нормам.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Педагогу необходимо знать и выполнять в общении с детьми основные нормы русского языка: орфоэпические нормы (правила литературного произношения), а также нормы образования и изменения слов.</a:t>
            </a:r>
          </a:p>
        </p:txBody>
      </p:sp>
      <p:pic>
        <p:nvPicPr>
          <p:cNvPr id="9223" name="Рисунок 7" descr="69261094_0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716338"/>
            <a:ext cx="21605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563938" y="3716338"/>
            <a:ext cx="5184775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педагога должна быть грамотной: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следует разбираться в особенностях   своей речи,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учитывать ее ошибки и погрешности,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бороться с ними путем постоянного самоконтроля и совершенствования своего языка.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0243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0244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3779838" y="1484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3708400" y="549275"/>
            <a:ext cx="16900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</a:t>
            </a:r>
          </a:p>
        </p:txBody>
      </p:sp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1476375" y="1341438"/>
            <a:ext cx="6497638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смыслового содержания речи и информации, которая лежит в ее основе.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педагогу следует обратить на семантическую (смысловую) сторону речи, что способствует формированию у детей навыков точности словоупотребления.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48" name="Рисунок 6" descr="226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3429000"/>
            <a:ext cx="19812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1267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1268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3131840" y="429896"/>
            <a:ext cx="2520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Логичность</a:t>
            </a:r>
            <a:r>
              <a:rPr lang="ru-RU" altLang="ru-RU" sz="2800" b="1" dirty="0">
                <a:solidFill>
                  <a:schemeClr val="accent2"/>
                </a:solidFill>
                <a:latin typeface="Arial" charset="0"/>
              </a:rPr>
              <a:t> 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042988" y="1052513"/>
            <a:ext cx="70104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-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смысловых связях компонентов речи и отношений между частями и компонентами мысли. Педагогу следует учитывать, что именно в дошкольном возрасте закладываются представления о структурных компонентах связного высказывания, формируются навыки использования различных способов </a:t>
            </a:r>
            <a:r>
              <a:rPr lang="ru-RU" alt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внутритекстовой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связи.</a:t>
            </a:r>
          </a:p>
        </p:txBody>
      </p:sp>
      <p:pic>
        <p:nvPicPr>
          <p:cNvPr id="11271" name="Picture 6" descr="методическая копилка - Персональный сай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644900"/>
            <a:ext cx="251777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2291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2292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143000" y="999470"/>
            <a:ext cx="65532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элементов, чуждых литературному языку.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нелитературной лексики — одна из задач речевого развития детей дошкольного возраста. Решая данную задачу, принимая во внимание ведущий механизм речевого развития дошкольников (подражание), педагогу необходимо заботиться о чистоте собственной речи: недопустимо использование слов-паразитов, диалектных и жаргонных слов.</a:t>
            </a: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3277189" y="476250"/>
            <a:ext cx="15196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Чистота</a:t>
            </a:r>
          </a:p>
        </p:txBody>
      </p:sp>
      <p:sp>
        <p:nvSpPr>
          <p:cNvPr id="12295" name="AutoShape 12" descr="Картинки по запросу картинки нарисованных детей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pic>
        <p:nvPicPr>
          <p:cNvPr id="12296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4724400"/>
            <a:ext cx="2533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3315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3316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042988" y="908050"/>
            <a:ext cx="758507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accent2"/>
                </a:solidFill>
                <a:latin typeface="Arial" charset="0"/>
              </a:rPr>
              <a:t> 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особенность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речи, захватывающая внимание и создающая атмосферу эмоционального сопереживания. Выразительность речи педагога является мощным орудием воздействия на ребенка. Владение педагогом различными средствами выразительности речи (интонация, темп речи, сила, высота голоса и др.) способствует не только формированию произвольности выразительности речи ребенка, но и более полному осознанию им содержания речи взрослого, формированию умения выражать свое отношение к предмету разговора.</a:t>
            </a: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2647226" y="404813"/>
            <a:ext cx="30716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Выразительность</a:t>
            </a:r>
          </a:p>
        </p:txBody>
      </p:sp>
      <p:pic>
        <p:nvPicPr>
          <p:cNvPr id="13319" name="Picture 2" descr="Выбирай себе, дружок, один какой-нибудь кружок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508500"/>
            <a:ext cx="316865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4339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4340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1187450" y="908050"/>
            <a:ext cx="7345363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- 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все языковые единицы с целью оптимального выражения информации.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Педагогу следует учитывать, что в дошкольном возрасте формируются основы лексического запаса ребенка, поэтому богатый лексикон самого педагога способствует не только расширению словарного запаса ребенка, но и помогает сформировать у него навыки точности словоупотребления, выразительности и образности речи.</a:t>
            </a:r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2360839" y="404813"/>
            <a:ext cx="28094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Богатство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3" name="Picture 2" descr="Детки КАРТИНКИ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4149725"/>
            <a:ext cx="3529013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5363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5364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1042988" y="1125538"/>
            <a:ext cx="734377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употребление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единиц, соответствующих ситуации и условиям общения. </a:t>
            </a:r>
          </a:p>
          <a:p>
            <a:pPr>
              <a:lnSpc>
                <a:spcPct val="13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Уместность речи педагога предполагает, прежде всего, обладание чувством стиля. Учет специфики дошкольного возраста нацеливает педагога на формирование у детей культуры речевого поведения (навыков общения, умения пользоваться разнообразными формулами речевого этикета, ориентироваться на ситуацию общения, собеседника и </a:t>
            </a:r>
            <a:r>
              <a:rPr lang="ru-RU" alt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alt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3155012" y="476250"/>
            <a:ext cx="20719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Уместность</a:t>
            </a:r>
          </a:p>
        </p:txBody>
      </p:sp>
      <p:pic>
        <p:nvPicPr>
          <p:cNvPr id="15367" name="Рисунок 6" descr="226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9563" y="4221163"/>
            <a:ext cx="1935162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6387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6388" name="AutoShape 8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1042988" y="333375"/>
            <a:ext cx="7561262" cy="396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Невербальная культура </a:t>
            </a:r>
          </a:p>
          <a:p>
            <a:pPr algn="ctr">
              <a:lnSpc>
                <a:spcPct val="90000"/>
              </a:lnSpc>
            </a:pP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педагога</a:t>
            </a:r>
          </a:p>
          <a:p>
            <a:pPr algn="ctr">
              <a:lnSpc>
                <a:spcPct val="90000"/>
              </a:lnSpc>
            </a:pPr>
            <a:endParaRPr lang="ru-RU" altLang="ru-RU" sz="2800" b="1" dirty="0">
              <a:solidFill>
                <a:schemeClr val="accent2"/>
              </a:solidFill>
              <a:latin typeface="Arial" charset="0"/>
            </a:endParaRPr>
          </a:p>
          <a:p>
            <a:pPr>
              <a:lnSpc>
                <a:spcPct val="11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вышеперечисленным требованиям необходимо отнести:</a:t>
            </a:r>
          </a:p>
          <a:p>
            <a:pPr>
              <a:lnSpc>
                <a:spcPct val="11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использование педагогом невербальных средств общения, его умение не только говорить с ребенком, но и слышать его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Система невербальных знаков:</a:t>
            </a:r>
          </a:p>
          <a:p>
            <a:pPr>
              <a:lnSpc>
                <a:spcPct val="110000"/>
              </a:lnSpc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Невербальное </a:t>
            </a: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неречевая форма, которая передает образное и эмоциональное содержание и включает в себя жесты, мимику, позы, визуальный контакт и </a:t>
            </a: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прикосновения.(Система невербальных знаков)</a:t>
            </a:r>
            <a:endParaRPr lang="ru-RU" altLang="ru-RU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0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92600"/>
            <a:ext cx="400685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35416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 педагога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выразительным, звучным, энергичным, привлекать внимание, но не раздражать, звать к действию, а не убаюкивать.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Предлагайте слуху детей лишь совершенные образцы речи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334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715200" cy="2736304"/>
          </a:xfrm>
        </p:spPr>
        <p:txBody>
          <a:bodyPr/>
          <a:lstStyle/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Солоухин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 ведь у людей в распоряжении есть еще и улыбка, посмотрите, почти все, что есть у человека, все нужно самому, кроме улыбки».</a:t>
            </a:r>
          </a:p>
        </p:txBody>
      </p:sp>
    </p:spTree>
    <p:extLst>
      <p:ext uri="{BB962C8B-B14F-4D97-AF65-F5344CB8AC3E}">
        <p14:creationId xmlns:p14="http://schemas.microsoft.com/office/powerpoint/2010/main" val="197879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/>
          <p:cNvSpPr txBox="1">
            <a:spLocks noChangeArrowheads="1"/>
          </p:cNvSpPr>
          <p:nvPr/>
        </p:nvSpPr>
        <p:spPr bwMode="auto">
          <a:xfrm>
            <a:off x="1476375" y="620713"/>
            <a:ext cx="7343775" cy="275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Достоинство речи — </a:t>
            </a:r>
          </a:p>
          <a:p>
            <a:pPr>
              <a:lnSpc>
                <a:spcPct val="120000"/>
              </a:lnSpc>
            </a:pP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ясной и не быть низкой! </a:t>
            </a:r>
            <a:endParaRPr lang="ru-RU" altLang="ru-RU" sz="3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altLang="ru-RU" sz="3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3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alt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</a:t>
            </a:r>
            <a:endParaRPr lang="ru-RU" altLang="ru-RU" sz="2800" b="1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4099" name="Picture 2" descr="Всероссийская олимпиада школьников - Отдел образования Кагальниц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2382227"/>
            <a:ext cx="3319487" cy="354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7411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7412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1054891" y="280988"/>
            <a:ext cx="71895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распространённые ошибки </a:t>
            </a:r>
          </a:p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педагогов:</a:t>
            </a:r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1042988" y="1460937"/>
            <a:ext cx="7704137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ложить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вместо «класть», «свекла» вместо «свёкла», «придумай слово» вместо «назови или припомни», «ихние» вместо «их», «нету» вместо «нет»,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оделися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вместо «оделись»,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</a:t>
            </a:r>
            <a:r>
              <a:rPr lang="ru-RU" altLang="ru-RU" sz="1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вместо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</a:t>
            </a:r>
            <a:r>
              <a:rPr lang="ru-RU" altLang="ru-RU" sz="1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др.; 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побуквенное произнесение слов, когда слова произносятся так, как пишутся («что» вместо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«его» вместо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«конечно» вместо «</a:t>
            </a:r>
            <a:r>
              <a:rPr lang="ru-RU" alt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конешно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забывают о том, что слова: гель, шампунь, тюль - мужского рода; 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частое неоправданное употребление слов с уменьшительно-ласкательными суффиксами («Танечка, вымой ручки!», «Катенька, убери чашечку со столика!»);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засоренность речи словами – паразитами (ну, вот, между прочим, понимаешь, так сказать и т.д.);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в речи слов, педагогических терминов, не понятных детям, без уточнения их значения (Например: «Сейчас будем заниматься дидактическими играми»);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монотонная речь, при которой у детей резко снижается интерес к содержанию   высказывания;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ускоренный темп речи, что очень затрудняет понимание речи детьми; </a:t>
            </a:r>
          </a:p>
          <a:p>
            <a:pPr>
              <a:buFontTx/>
              <a:buChar char="-"/>
            </a:pP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насыщение речи сложными грамматическими конструкциями и оборотами;</a:t>
            </a: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многословие, наслоение лишних фраз, деталей;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просторечий и диалектизмов, устаревших слов.</a:t>
            </a: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паразиты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/>
              <a:t> 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82341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Прикинь — представь себе.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себе! Да ладно! — Ты не поверишь! Удивительно! Невероятно!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— это означает, что...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Прикол — очень классно, хорошо придумано.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вопрос, без проблем — меня не затруднит.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Короче — в двух словах; если кратко, то...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фиг! на хрен! — не нужно, нет необходимости в этом, обойдемся без этого;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фиг? На хрена? — зачем? почему?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 того — очень похоже, согласен.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 — согласен, за исключением..., считаю верным, но...</a:t>
            </a:r>
          </a:p>
        </p:txBody>
      </p:sp>
    </p:spTree>
    <p:extLst>
      <p:ext uri="{BB962C8B-B14F-4D97-AF65-F5344CB8AC3E}">
        <p14:creationId xmlns:p14="http://schemas.microsoft.com/office/powerpoint/2010/main" val="2805932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44996"/>
            <a:ext cx="7499176" cy="1143000"/>
          </a:xfrm>
        </p:spPr>
        <p:txBody>
          <a:bodyPr/>
          <a:lstStyle/>
          <a:p>
            <a:pPr lvl="0" algn="l" eaLnBrk="1" hangingPunct="1"/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Вот что получается у некоторых «любителей» так называемых слов-паразитов по мнению детской писательницы Э.Э. </a:t>
            </a:r>
            <a:r>
              <a:rPr lang="ru-RU" sz="2000" dirty="0" err="1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Мошковской</a:t>
            </a:r>
            <a: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Жил-был этот, как его,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Ну, значит, и того,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Жило это самое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 своею мамою.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Был еще один чудак Это в общем значит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так,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его любимый зять.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Звали зятя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 сказать.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жену звали ну…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соседа звали это…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его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родители Видишь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видите ли…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еще какой-то э-э-э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Жил на верхнем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этаже…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дружили они все…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 и значит, и</a:t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вообще.</a:t>
            </a:r>
            <a: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908720"/>
            <a:ext cx="67687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293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8435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8436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1189028" y="260350"/>
            <a:ext cx="70866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dirty="0">
                <a:latin typeface="Arial" charset="0"/>
              </a:rPr>
              <a:t> 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речевой культуры педагога ДОУ</a:t>
            </a: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1042988" y="1018185"/>
            <a:ext cx="7559675" cy="494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  <a:tabLst>
                <a:tab pos="228600" algn="l"/>
              </a:tabLst>
            </a:pP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должен: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внятно, правильно произносить все звуки родного языка, ясно проговаривать окончания слов и каждое слово во фразе;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строго придерживаться в речи орфоэпических норм правильно ставить ударения в словах;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связно, в доступной форме передавать содержание текстов, точно используя слова и грамматические конструкции с учётом возраста ребёнка и уровня его речевого развития;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негромко, но так, чтобы каждый мог его услышать, чтобы процесс слушания не вызывал у воспитанников значительного напряжения;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общении с детьми пользоваться речью слегка замедленного темпа, говорить со скоростью около 120 слов в минуту;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средства интонационной выразительности речи (силу голоса, ритм, темп, логические ударения, паузы);</a:t>
            </a:r>
          </a:p>
          <a:p>
            <a:pPr>
              <a:lnSpc>
                <a:spcPct val="110000"/>
              </a:lnSpc>
              <a:buFontTx/>
              <a:buChar char="•"/>
              <a:tabLst>
                <a:tab pos="228600" algn="l"/>
              </a:tabLst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в разговоре с детьми и персоналом доброжелательный тон.</a:t>
            </a: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836711"/>
            <a:ext cx="394218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222222"/>
              </a:solidFill>
              <a:latin typeface="Helvetica Neue"/>
            </a:endParaRP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коммуникативных кодов взрослого;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речевого этикета (пассивное);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 форм речевого этикета;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</a:p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взаимодействие  (игры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предметами и сюжетными  игрушками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игры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предметов и игрушек;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  с включением малых фольклорных форм  (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прибаутки, колыбельные);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ролевая игра;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драматизация;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книжном уголке;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рассматривание иллюстраций (беседа);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Имитативные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упражнения, пластические этюды;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тренинги;</a:t>
            </a:r>
          </a:p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</a:p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досуги;</a:t>
            </a:r>
            <a:b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обыгрывание проблемных ситуаций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родителями;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78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взаимодействие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общение, сплочение)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056" y="4292600"/>
            <a:ext cx="3574232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286000" y="1427683"/>
            <a:ext cx="4572000" cy="5119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«Тройки»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«Карусель»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«Цвета»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«Чью работу я делаю?»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«Бесконечное кольцо»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«Удержи шарик»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«Слово»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«Узел»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«Массаж по кругу»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«Репка»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«Граница дистанции»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«Остров»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«Стульчик»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«Коврик»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«Луноход»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«Водяной»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«Путаница»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601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556792"/>
            <a:ext cx="7499176" cy="1224136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Www statgrad cde ru ответ вариант 9503 матема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9952" y="2636912"/>
            <a:ext cx="4376986" cy="395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934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1 Задание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командам произнести скороговорки: первую быстро, вторую- быстро с определенной интонацией.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№ 1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-Гризли продавал гриву льва за гривну.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-Компьютерному пирату в интернете не рады.(сердито)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№ 2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-Вера и Люда кормили двугорбого верблюда.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-Саша шустро сушит сушки.(удивленно)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Третью скороговорку (на свой выбор) команды 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предлагают произнести соперникам.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6" descr="226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3429000"/>
            <a:ext cx="19812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2646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5904656" cy="4090466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2 Задание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реклама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назвать героя сказки, который мог бы разместить такое объявление. А заодно вспомнить, как называется литературное произведение и кто его автор.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-Предлагаю новое корыто, избу, столбовое дворянство, в обмен на стиральную машинку.(Старуха из сказки «О рыбаке и рыбке» А.С. Пушкин).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Несу золотые яйца.(«Курочка ряба» из русской народной сказки).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-Потерян ключ из драгоценного металла.(Буратино «Золотой ключик или Приключения  Буратино»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А.Н.Толстой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-Ветеринарные услуги с выездом в любую часть мира.(Доктор Айболит из сказки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К.И.Чуковский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-Отмою все!(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произведения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К.И.Чуковского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-Туристическая фирма организует воздушное путешествие вдоль молочной реки с кисельными берегами.(Гуси- лебеди из русской народной сказки)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6" descr="методическая копилка - Персональный сай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1798" y="3717032"/>
            <a:ext cx="251777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1771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354162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 Задание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пословицы и поговорки из        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набора слов.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-Язык, голова болтает, отвечает, а.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(Язык болтает, а голова отвечает)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-Ум, без, крыльев, книги, без, птица, как.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(Ум без книги, как птица без крыльев).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-Зайца, зубы, носят, волка, хвост, бережет, лису, кормят, ноги.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(Зайца ноги носят, волка зубы кормят, лису хвост бережет).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-Бранятся, тешатся, только милые.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(Милые бранятся, только тешатся).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 descr="Выбирай себе, дружок, один какой-нибудь кружок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508500"/>
            <a:ext cx="316865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582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499176" cy="724942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обобщить и систематизировать знания педагогов об основах культуры общения, соблюдения этических норм речевого поведения; систематизировать методы и приемы формирования речевого этикета; пополнить словарь педагогов достаточным количеством этикетных формул, способствовать формирование умения выбирать нужную этикетную формулу с учетом ситуации общения.  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низкий уровень культуры речевого общения у детей и взрослых, утрата лучших речевых традиций.</a:t>
            </a:r>
          </a:p>
        </p:txBody>
      </p:sp>
    </p:spTree>
    <p:extLst>
      <p:ext uri="{BB962C8B-B14F-4D97-AF65-F5344CB8AC3E}">
        <p14:creationId xmlns:p14="http://schemas.microsoft.com/office/powerpoint/2010/main" val="2298775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272808" cy="1642194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4 Задание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Пожалуйста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добавьте строки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волшебными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словами»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ошибись, пожалуйста».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Растает ледяная глыба, от слова теплого (спасибо).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Зазеленеет старый пень, когда услышит (добрый день).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Если больше есть не в силах, скажем маме мы (спасибо).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Мальчик вежливый и развитый говорит, встречаясь (здравствуйте).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Когда бранят за шалости, говорят (прости, пожалуйста).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Всем вам с большой любовью, желаю крепкого (здоровья).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Можно провести игры «Вежливый ручеек», «Вежливый стул».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8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282154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5 Задание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ормула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вежливости – «доброе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слово»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Команда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дружбе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погибай, а товарища выручай; друга ищи, а найдёшь – береги; старый друг лучше новых двух; не имей сто рублей, а имей сто друзей; друг познаётся в беде; помогай другу везде, не оставляй его в беде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о добре, вежливости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(Ласковое слово и кошке приятно; доброе слово лечит, а злое калечит; слово жжёт хуже огня…)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744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9459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9460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1393825" y="856595"/>
            <a:ext cx="6788150" cy="40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ru-RU" alt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речь педагога, его внешний облик – все является образцом для детей.</a:t>
            </a:r>
          </a:p>
          <a:p>
            <a:pPr>
              <a:lnSpc>
                <a:spcPct val="12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знание указанных выше требований к педагогам, соблюдение и постоянное совершенствование качества своей речи — это залог успешной работы по качественному речевому и нравственному развитию детей в ДОУ.</a:t>
            </a:r>
          </a:p>
          <a:p>
            <a:pPr>
              <a:lnSpc>
                <a:spcPct val="12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владеет культурой речи, тот достигает больших успехов не только в повседневном общении, но и в профессиональной деятельности.</a:t>
            </a:r>
          </a:p>
          <a:p>
            <a:pPr>
              <a:lnSpc>
                <a:spcPct val="130000"/>
              </a:lnSpc>
            </a:pPr>
            <a:endParaRPr lang="ru-RU" altLang="ru-RU" sz="2000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3707904" y="333375"/>
            <a:ext cx="18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  <p:pic>
        <p:nvPicPr>
          <p:cNvPr id="19463" name="Picture 4" descr="Www statgrad cde ru ответ вариант 9503 матема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889375"/>
            <a:ext cx="3729038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20483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20484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3524085" y="425450"/>
            <a:ext cx="20958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1258888" y="1484313"/>
            <a:ext cx="59055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1. Колосова  И.В. Требования к качеству речи педагога дошкольного учреждения / И.В. Колосова // Справочник старшего воспитателя дошкольного учреждения, 2009. - №3.</a:t>
            </a:r>
          </a:p>
          <a:p>
            <a:pPr marL="342900" indent="-342900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2. Скворцов  Л.М. Культура русской речи. Словарь-справочник / Л.М. Скворцов. – М.: Издательство «Знание», 1995. – 256 с.</a:t>
            </a:r>
          </a:p>
          <a:p>
            <a:pPr marL="342900" indent="-342900"/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3. Словарь-справочник по культуре устной и письменной речи / Сост. М.Б. Елисеева Б.М. </a:t>
            </a:r>
            <a:r>
              <a:rPr lang="ru-RU" altLang="ru-RU" sz="2000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Золик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, А.Б. Черепнин, 1996. – 32 с.</a:t>
            </a:r>
          </a:p>
        </p:txBody>
      </p:sp>
      <p:pic>
        <p:nvPicPr>
          <p:cNvPr id="20487" name="Picture 2" descr="Картинки по запросу рамки irjkmyfz ntvfnbrf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4149725"/>
            <a:ext cx="47625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pPr algn="l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будучи представителями «речевой» профессии, очень важно знать и соблюдать правила речевого этикета и культуры речи.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помощь вам, мы приготовили интересные игры. Надеемся, что наша встреча была для Вас полезной.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4a8345c8fe9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238" y="3068960"/>
            <a:ext cx="3584575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963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28. Английский язык для взрослых (2010) скачать торрент. . Категория - 4 Апреля 2014 - Blog - 100dor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9788" y="4724400"/>
            <a:ext cx="19542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971600" y="4288816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 возникновения конфликтов являются:</a:t>
            </a:r>
          </a:p>
          <a:p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культуры общения</a:t>
            </a:r>
          </a:p>
          <a:p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речевого этикета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04664"/>
            <a:ext cx="545435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Open Sans"/>
              </a:rPr>
              <a:t> 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Наблюдая за играми детей в группах младшего и старшего дошкольного возраста, можно заметить, что часто между ними возникают конфликты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умеют договариваться,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друг с другом, во время разговора используют жаргонные слова, слова-паразиты, не дослушивают и перебивают собеседника; почти все дети употребляют лишь элементарные вежливые слова, а это означает, что они недостаточно знают речевой этикет, необходимый для полноценного общения.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речевого этикета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690336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181818"/>
              </a:solidFill>
              <a:latin typeface="Open Sans"/>
            </a:endParaRPr>
          </a:p>
          <a:p>
            <a:r>
              <a:rPr lang="ru-RU" dirty="0">
                <a:solidFill>
                  <a:srgbClr val="181818"/>
                </a:solidFill>
                <a:latin typeface="Open Sans"/>
              </a:rPr>
              <a:t> 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Думай,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кому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говоришь,  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что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говоришь,  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где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говоришь,  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зачем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говоришь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какие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будут последствия.</a:t>
            </a:r>
            <a:endParaRPr lang="ru-RU" sz="2400" b="0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795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340768"/>
            <a:ext cx="7499176" cy="7687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Этикет-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переводе 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фр.-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ярлык, этикетка).  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правил поведения, касающихся внешнего проявления отношения к людям.  Форма, манера поведения, правила учтивости и вежливости, принятие в том или ином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85288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042988" y="333375"/>
            <a:ext cx="7559675" cy="507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 педагога предполагает владение нормами и правилами речевого этикета, умение говорить с воспитанниками и их родителями.</a:t>
            </a:r>
          </a:p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речи детей неразрывно связана с культурой речи педагогов и всех окружающих. Одним из основных механизмов овладения детьми родным языком является подражание. Подражая взрослым, ребенок перенимает не только все тонкости произношения, словоупотребления, построения фраз, но также и те несовершенства и ошибки, которые встречаются в их речи. Именно поэтому к речи педагога дошкольного образовательного учреждения сегодня предъявляются высокие </a:t>
            </a:r>
          </a:p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и проблема повышения культуры </a:t>
            </a:r>
          </a:p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воспитателя рассматривается </a:t>
            </a:r>
          </a:p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контексте повышения качества</a:t>
            </a:r>
          </a:p>
          <a:p>
            <a:pPr>
              <a:lnSpc>
                <a:spcPct val="130000"/>
              </a:lnSpc>
            </a:pP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образования.</a:t>
            </a:r>
          </a:p>
          <a:p>
            <a:pPr>
              <a:lnSpc>
                <a:spcPct val="120000"/>
              </a:lnSpc>
            </a:pPr>
            <a:endParaRPr lang="ru-RU" altLang="ru-RU" dirty="0">
              <a:latin typeface="Arial" charset="0"/>
            </a:endParaRPr>
          </a:p>
        </p:txBody>
      </p:sp>
      <p:pic>
        <p:nvPicPr>
          <p:cNvPr id="6147" name="Рисунок 7" descr="f0a26873306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4011613"/>
            <a:ext cx="41767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1042988" y="476250"/>
            <a:ext cx="6985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культура речи?</a:t>
            </a:r>
          </a:p>
          <a:p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речи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степень владения языковыми нормами (в области произношения, ударения, словоупотребления и грамматики), а также умение пользоваться всеми выразительными средствами языка в разных условиях общения (коммуникации) и в соответствии с поставленными целями и содержанием.</a:t>
            </a:r>
          </a:p>
          <a:p>
            <a:pPr>
              <a:lnSpc>
                <a:spcPct val="110000"/>
              </a:lnSpc>
            </a:pPr>
            <a:endParaRPr lang="ru-RU" alt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речи как наука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специальная</a:t>
            </a:r>
          </a:p>
          <a:p>
            <a:pPr>
              <a:lnSpc>
                <a:spcPct val="12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языковедческая дисциплина, направленная на изучение и совершенствование литературного языка, </a:t>
            </a:r>
          </a:p>
          <a:p>
            <a:pPr>
              <a:lnSpc>
                <a:spcPct val="12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орудия национальной культуры, </a:t>
            </a:r>
          </a:p>
          <a:p>
            <a:pPr>
              <a:lnSpc>
                <a:spcPct val="120000"/>
              </a:lnSpc>
            </a:pP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хранителя духовных богатств народа.</a:t>
            </a:r>
          </a:p>
          <a:p>
            <a:pPr>
              <a:lnSpc>
                <a:spcPct val="110000"/>
              </a:lnSpc>
            </a:pPr>
            <a:endParaRPr lang="ru-RU" altLang="ru-RU" sz="2000" dirty="0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7171" name="Picture 4" descr="Www statgrad cde ru ответ вариант 9503 математ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4365625"/>
            <a:ext cx="3170237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8195" name="AutoShape 3" descr="Похожее изображени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8196" name="AutoShape 4" descr="Картинки по запросу картинки с пером и чернилами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300403" y="692696"/>
            <a:ext cx="48479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качеству речи </a:t>
            </a:r>
          </a:p>
          <a:p>
            <a:pPr algn="ctr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ДОУ: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859338" y="2492375"/>
            <a:ext cx="3816350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Правильность 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Точность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Логичность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Чистота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Выразительность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Богатство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Уместность</a:t>
            </a:r>
          </a:p>
        </p:txBody>
      </p:sp>
      <p:sp>
        <p:nvSpPr>
          <p:cNvPr id="8199" name="AutoShape 11" descr="Картинки по запросу картинки нарисованных детей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sp>
        <p:nvSpPr>
          <p:cNvPr id="8200" name="AutoShape 13" descr="Картинки по запросу картинки нарисованных детей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Arial" charset="0"/>
            </a:endParaRPr>
          </a:p>
        </p:txBody>
      </p:sp>
      <p:pic>
        <p:nvPicPr>
          <p:cNvPr id="8201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420938"/>
            <a:ext cx="3289300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Другая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2_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</TotalTime>
  <Words>1318</Words>
  <Application>Microsoft Office PowerPoint</Application>
  <PresentationFormat>Экран (4:3)</PresentationFormat>
  <Paragraphs>158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Helvetica Neue</vt:lpstr>
      <vt:lpstr>Monotype Corsiva</vt:lpstr>
      <vt:lpstr>Open Sans</vt:lpstr>
      <vt:lpstr>Times New Roman</vt:lpstr>
      <vt:lpstr>2_Тема Office</vt:lpstr>
      <vt:lpstr>Презентация PowerPoint</vt:lpstr>
      <vt:lpstr>Презентация PowerPoint</vt:lpstr>
      <vt:lpstr>Цели:  обобщить и систематизировать знания педагогов об основах культуры общения, соблюдения этических норм речевого поведения; систематизировать методы и приемы формирования речевого этикета; пополнить словарь педагогов достаточным количеством этикетных формул, способствовать формирование умения выбирать нужную этикетную формулу с учетом ситуации общения.   Актуальность  низкий уровень культуры речевого общения у детей и взрослых, утрата лучших речевых традиций.</vt:lpstr>
      <vt:lpstr>Презентация PowerPoint</vt:lpstr>
      <vt:lpstr>  Формула речевого этикета</vt:lpstr>
      <vt:lpstr>Этикет-  (в переводе с фр.- ярлык, этикетка).    Совокупность правил поведения, касающихся внешнего проявления отношения к людям.  Форма, манера поведения, правила учтивости и вежливости, принятие в том или ином обществе.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Голос педагога  Должен быть выразительным, звучным, энергичным, привлекать внимание, но не раздражать, звать к действию, а не убаюкивать. Предлагайте слуху детей лишь совершенные образцы речи. </vt:lpstr>
      <vt:lpstr>В. Солоухин:  «А ведь у людей в распоряжении есть еще и улыбка, посмотрите, почти все, что есть у человека, все нужно самому, кроме улыбки».</vt:lpstr>
      <vt:lpstr>Презентация PowerPoint</vt:lpstr>
      <vt:lpstr>Слова паразиты  </vt:lpstr>
      <vt:lpstr>Вот что получается у некоторых «любителей» так называемых слов-паразитов по мнению детской писательницы Э.Э. Мошковской  Жил-был этот, как его, Ну, значит, и того, Жило это самое Со своею мамою. Был еще один чудак Это в общем значит так, И его любимый зять. Звали зятя Так сказать. А жену звали ну… А соседа звали это… А его родители Видишь ли И видите ли… А еще какой-то э-э-э Жил на верхнем этаже… И дружили они все… Ну и значит, и вообще.  </vt:lpstr>
      <vt:lpstr>Презентация PowerPoint</vt:lpstr>
      <vt:lpstr>Формы работы с детьми    </vt:lpstr>
      <vt:lpstr>Игры на взаимодействие  (общение, сплочение) </vt:lpstr>
      <vt:lpstr>Практическая часть</vt:lpstr>
      <vt:lpstr>                      1 Задание                       Разминка   Предлагаю командам произнести скороговорки: первую быстро, вторую- быстро с определенной интонацией. Команда № 1 -Гризли продавал гриву льва за гривну. -Компьютерному пирату в интернете не рады.(сердито) Команда № 2 -Вера и Люда кормили двугорбого верблюда. -Саша шустро сушит сушки.(удивленно)       Третью скороговорку (на свой выбор) команды   предлагают произнести соперникам.</vt:lpstr>
      <vt:lpstr>                       2 Задание        Современная реклама Нужно назвать героя сказки, который мог бы разместить такое объявление. А заодно вспомнить, как называется литературное произведение и кто его автор. -Предлагаю новое корыто, избу, столбовое дворянство, в обмен на стиральную машинку.(Старуха из сказки «О рыбаке и рыбке» А.С. Пушкин). - Несу золотые яйца.(«Курочка ряба» из русской народной сказки). -Потерян ключ из драгоценного металла.(Буратино «Золотой ключик или Приключения  Буратино» А.Н.Толстой). -Ветеринарные услуги с выездом в любую часть мира.(Доктор Айболит из сказки К.И.Чуковский). -Отмою все!(Мойдодыр из произведения К.И.Чуковского). -Туристическая фирма организует воздушное путешествие вдоль молочной реки с кисельными берегами.(Гуси- лебеди из русской народной сказки)</vt:lpstr>
      <vt:lpstr>                          3 Задание Составьте пословицы и поговорки из                                    набора слов.  -Язык, голова болтает, отвечает, а. (Язык болтает, а голова отвечает) -Ум, без, крыльев, книги, без, птица, как. (Ум без книги, как птица без крыльев). -Зайца, зубы, носят, волка, хвост, бережет, лису, кормят, ноги. (Зайца ноги носят, волка зубы кормят, лису хвост бережет). -Бранятся, тешатся, только милые. (Милые бранятся, только тешатся). </vt:lpstr>
      <vt:lpstr>                      4 Задание      Пожалуйста, добавьте строки                       «волшебными словами»               Игра «Не ошибись, пожалуйста».  Растает ледяная глыба, от слова теплого (спасибо).  Зазеленеет старый пень, когда услышит (добрый день).  Если больше есть не в силах, скажем маме мы (спасибо).  Мальчик вежливый и развитый говорит, встречаясь (здравствуйте).  Когда бранят за шалости, говорят (прости, пожалуйста).  Всем вам с большой любовью, желаю крепкого (здоровья).  Можно провести игры «Вежливый ручеек», «Вежливый стул». </vt:lpstr>
      <vt:lpstr>                         5 Задание Формула вежливости – «доброе слово»  1 Команда Назовите пословицы и поговорки о дружбе Сам погибай, а товарища выручай; друга ищи, а найдёшь – береги; старый друг лучше новых двух; не имей сто рублей, а имей сто друзей; друг познаётся в беде; помогай другу везде, не оставляй его в беде… 2 Команда  Назовите пословицы и поговорки о добре, вежливости (Ласковое слово и кошке приятно; доброе слово лечит, а злое калечит; слово жжёт хуже огня…) </vt:lpstr>
      <vt:lpstr>Презентация PowerPoint</vt:lpstr>
      <vt:lpstr>Презентация PowerPoint</vt:lpstr>
      <vt:lpstr>Педагогам, будучи представителями «речевой» профессии, очень важно знать и соблюдать правила речевого этикета и культуры речи. В помощь вам, мы приготовили интересные игры. Надеемся, что наша встреча была для Вас полезной.             СПАСИБО    ЗА ВНИМАНИЕ!    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148</cp:revision>
  <dcterms:created xsi:type="dcterms:W3CDTF">2014-07-06T18:18:01Z</dcterms:created>
  <dcterms:modified xsi:type="dcterms:W3CDTF">2022-11-21T09:20:10Z</dcterms:modified>
</cp:coreProperties>
</file>