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76" r:id="rId4"/>
    <p:sldId id="259" r:id="rId5"/>
    <p:sldId id="260" r:id="rId6"/>
    <p:sldId id="277" r:id="rId7"/>
    <p:sldId id="271" r:id="rId8"/>
    <p:sldId id="272" r:id="rId9"/>
    <p:sldId id="265" r:id="rId10"/>
    <p:sldId id="278" r:id="rId11"/>
    <p:sldId id="289" r:id="rId12"/>
    <p:sldId id="288" r:id="rId13"/>
    <p:sldId id="274" r:id="rId14"/>
    <p:sldId id="279" r:id="rId15"/>
    <p:sldId id="280" r:id="rId16"/>
    <p:sldId id="284" r:id="rId17"/>
    <p:sldId id="285" r:id="rId18"/>
    <p:sldId id="281" r:id="rId19"/>
    <p:sldId id="287" r:id="rId20"/>
    <p:sldId id="282" r:id="rId21"/>
    <p:sldId id="290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4079B622-6144-4F01-93FB-0D4EFDD4697F}">
          <p14:sldIdLst>
            <p14:sldId id="257"/>
            <p14:sldId id="258"/>
            <p14:sldId id="276"/>
            <p14:sldId id="259"/>
            <p14:sldId id="260"/>
            <p14:sldId id="277"/>
            <p14:sldId id="271"/>
            <p14:sldId id="272"/>
            <p14:sldId id="265"/>
            <p14:sldId id="278"/>
            <p14:sldId id="289"/>
            <p14:sldId id="288"/>
            <p14:sldId id="274"/>
            <p14:sldId id="279"/>
            <p14:sldId id="280"/>
            <p14:sldId id="284"/>
            <p14:sldId id="285"/>
          </p14:sldIdLst>
        </p14:section>
        <p14:section name="Раздел без заголовка" id="{9CE6FB08-305A-477B-B73A-563190E8A9D0}">
          <p14:sldIdLst>
            <p14:sldId id="281"/>
            <p14:sldId id="287"/>
            <p14:sldId id="282"/>
            <p14:sldId id="29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79" autoAdjust="0"/>
    <p:restoredTop sz="94660"/>
  </p:normalViewPr>
  <p:slideViewPr>
    <p:cSldViewPr snapToGrid="0">
      <p:cViewPr varScale="1">
        <p:scale>
          <a:sx n="70" d="100"/>
          <a:sy n="70" d="100"/>
        </p:scale>
        <p:origin x="93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A66EC-B5F2-4325-9493-A66CF82C220C}" type="datetimeFigureOut">
              <a:rPr lang="ru-RU" smtClean="0"/>
              <a:pPr/>
              <a:t>21.03.2023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1E37D-3E30-4D62-B389-70AA0826F3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4194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A66EC-B5F2-4325-9493-A66CF82C220C}" type="datetimeFigureOut">
              <a:rPr lang="ru-RU" smtClean="0"/>
              <a:pPr/>
              <a:t>21.03.2023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1E37D-3E30-4D62-B389-70AA0826F3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9489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A66EC-B5F2-4325-9493-A66CF82C220C}" type="datetimeFigureOut">
              <a:rPr lang="ru-RU" smtClean="0"/>
              <a:pPr/>
              <a:t>21.03.2023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1E37D-3E30-4D62-B389-70AA0826F3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9521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A66EC-B5F2-4325-9493-A66CF82C220C}" type="datetimeFigureOut">
              <a:rPr lang="ru-RU" smtClean="0"/>
              <a:pPr/>
              <a:t>21.03.2023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1E37D-3E30-4D62-B389-70AA0826F3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4706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A66EC-B5F2-4325-9493-A66CF82C220C}" type="datetimeFigureOut">
              <a:rPr lang="ru-RU" smtClean="0"/>
              <a:pPr/>
              <a:t>21.03.2023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1E37D-3E30-4D62-B389-70AA0826F3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1570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A66EC-B5F2-4325-9493-A66CF82C220C}" type="datetimeFigureOut">
              <a:rPr lang="ru-RU" smtClean="0"/>
              <a:pPr/>
              <a:t>21.03.2023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1E37D-3E30-4D62-B389-70AA0826F3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996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A66EC-B5F2-4325-9493-A66CF82C220C}" type="datetimeFigureOut">
              <a:rPr lang="ru-RU" smtClean="0"/>
              <a:pPr/>
              <a:t>21.03.2023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1E37D-3E30-4D62-B389-70AA0826F3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5398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A66EC-B5F2-4325-9493-A66CF82C220C}" type="datetimeFigureOut">
              <a:rPr lang="ru-RU" smtClean="0"/>
              <a:pPr/>
              <a:t>21.03.2023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1E37D-3E30-4D62-B389-70AA0826F3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9073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A66EC-B5F2-4325-9493-A66CF82C220C}" type="datetimeFigureOut">
              <a:rPr lang="ru-RU" smtClean="0"/>
              <a:pPr/>
              <a:t>21.03.2023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1E37D-3E30-4D62-B389-70AA0826F3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338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A66EC-B5F2-4325-9493-A66CF82C220C}" type="datetimeFigureOut">
              <a:rPr lang="ru-RU" smtClean="0"/>
              <a:pPr/>
              <a:t>21.03.2023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1E37D-3E30-4D62-B389-70AA0826F3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2114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A66EC-B5F2-4325-9493-A66CF82C220C}" type="datetimeFigureOut">
              <a:rPr lang="ru-RU" smtClean="0"/>
              <a:pPr/>
              <a:t>21.03.2023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1E37D-3E30-4D62-B389-70AA0826F3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7673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8A66EC-B5F2-4325-9493-A66CF82C220C}" type="datetimeFigureOut">
              <a:rPr lang="ru-RU" smtClean="0"/>
              <a:pPr/>
              <a:t>21.03.2023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1E37D-3E30-4D62-B389-70AA0826F3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5210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031"/>
            <a:ext cx="12539729" cy="695459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20737" y="2731462"/>
            <a:ext cx="7464706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/>
              <a:t>отчет </a:t>
            </a:r>
          </a:p>
          <a:p>
            <a:pPr algn="ctr"/>
            <a:r>
              <a:rPr lang="ru-RU" sz="4800" dirty="0"/>
              <a:t>по предупреждению и противодействию коррупции </a:t>
            </a:r>
            <a:endParaRPr lang="en-US" sz="4800" dirty="0"/>
          </a:p>
          <a:p>
            <a:pPr algn="ctr"/>
            <a:r>
              <a:rPr lang="ru-RU" sz="4800" dirty="0"/>
              <a:t>за 2022 год</a:t>
            </a:r>
            <a:endParaRPr lang="en-US" sz="4800" dirty="0"/>
          </a:p>
          <a:p>
            <a:pPr algn="ctr"/>
            <a:endParaRPr lang="ru-RU" sz="3200" b="1" dirty="0">
              <a:ln w="0"/>
              <a:solidFill>
                <a:schemeClr val="accent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56910" y="437571"/>
            <a:ext cx="792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ГБДОУ РД «Детский сад №92 «Звездочка».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90963" y="5589432"/>
            <a:ext cx="3983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83986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61"/>
    </mc:Choice>
    <mc:Fallback xmlns="">
      <p:transition spd="slow" advTm="626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788" y="-128789"/>
            <a:ext cx="1232078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1" y="0"/>
            <a:ext cx="12054625" cy="52225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750"/>
              </a:spcAft>
            </a:pPr>
            <a:endParaRPr lang="ru-RU" sz="3200" b="1" dirty="0">
              <a:solidFill>
                <a:srgbClr val="333333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ru-RU" sz="32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 целью профилактики коррупционных правонарушений в ДОУ проводятся следующие мероприятия:</a:t>
            </a:r>
            <a:endParaRPr lang="ru-RU" sz="3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ru-RU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Составлен и утверждён план мероприятий по противодействию   коррупции в ГБДОУ РД «Детский сад №92 «Звездочка;</a:t>
            </a:r>
            <a:endParaRPr lang="ru-R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Приказ об определении в организации должностного лица, ответственного за профилактику коррупционных и иных правонарушений .</a:t>
            </a:r>
          </a:p>
          <a:p>
            <a:pPr marL="457200" indent="-457200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endParaRPr lang="ru-RU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7793" y="5172826"/>
            <a:ext cx="2356832" cy="1571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361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798"/>
    </mc:Choice>
    <mc:Fallback xmlns="">
      <p:transition spd="slow" advTm="23798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788" y="-128789"/>
            <a:ext cx="1232078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1" y="0"/>
            <a:ext cx="12054625" cy="42771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3200" dirty="0">
              <a:solidFill>
                <a:srgbClr val="333333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  Проведён анонимный опрос родителей воспитанников ДОУ с целью определения степени их удовлетворённости ДОУ и качеством предоставляемых образовательных услуг;</a:t>
            </a:r>
            <a:endParaRPr lang="ru-R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  Проведены групповые родительские собрания, на которых родителям (законным представителям) были даны разъяснения по политике ДОУ по борьбе с коррупцией в сфере образования.</a:t>
            </a:r>
            <a:endParaRPr lang="ru-RU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7793" y="5172826"/>
            <a:ext cx="2356832" cy="1571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009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423"/>
    </mc:Choice>
    <mc:Fallback xmlns="">
      <p:transition spd="slow" advTm="42423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788" y="-128789"/>
            <a:ext cx="1232078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1" y="0"/>
            <a:ext cx="12054625" cy="4612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Методическая работа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Вместе с тем в ГБДОУ РД «Детский сад №92 «Звездочка» активно проводится работа по формированию у работников и воспитанников нетерпимого отношения к коррупции, по повышению их уровня правосознания и правовой культуры. Проводятся занятия, беседы, развлечения с детьми по правам ребенка.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7793" y="5172826"/>
            <a:ext cx="2356832" cy="1571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778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423"/>
    </mc:Choice>
    <mc:Fallback xmlns="">
      <p:transition spd="slow" advTm="42423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788" y="-128789"/>
            <a:ext cx="1232078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1" y="0"/>
            <a:ext cx="12054625" cy="3642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750"/>
              </a:spcAft>
            </a:pPr>
            <a:r>
              <a:rPr lang="ru-RU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-На заседаниях педагогических советов в целях активизации действий по борьбе с коррупцией, проведены информационные беседы с презентациями: «Коррупция в сказках», «Предупреждение и противодействие коррупции в ДОУ». </a:t>
            </a:r>
            <a:endParaRPr lang="ru-R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ru-RU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Педагогам даны разъяснения и предупреждения о недопустимости сбора денежных средств на нужды группы и принятие подарков в преддверии праздников. </a:t>
            </a:r>
            <a:endParaRPr lang="ru-R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7792" y="4930188"/>
            <a:ext cx="2356832" cy="1571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189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687"/>
    </mc:Choice>
    <mc:Fallback xmlns="">
      <p:transition spd="slow" advTm="36687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788" y="-128789"/>
            <a:ext cx="1232078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1" y="0"/>
            <a:ext cx="12054625" cy="6789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Работа с родителями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Информирование (законных представителей) о правилах приема в ДОУ.</a:t>
            </a:r>
            <a:endParaRPr lang="ru-RU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Изготовлены и доведены до сведения родителей памятки "Это важно знать!" (по вопросам противодействия коррупции).</a:t>
            </a:r>
            <a:endParaRPr lang="ru-RU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Информационное оформление в холле ДОУ «Декларация о правах ребёнка в картинках».</a:t>
            </a:r>
            <a:endParaRPr lang="ru-RU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Кроме этого, существует страничка обратной связи на сайте ГБДОУ с указанием телефонов «Горячих линий», «Телефонов доверия» и др. В холле ДОУ размещены «Экстренные телефоны»                                для звонков по «горячей линии» с Учредителем 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руководством .</a:t>
            </a:r>
            <a:endParaRPr lang="ru-R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7792" y="4930188"/>
            <a:ext cx="2356832" cy="1571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800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5871"/>
    </mc:Choice>
    <mc:Fallback xmlns="">
      <p:transition spd="slow" advTm="105871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788" y="-128789"/>
            <a:ext cx="1232078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1" y="0"/>
            <a:ext cx="12054625" cy="54625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6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Телефон Доверия МВД РД 8722984848;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6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Телефон Доверия Министерства Образования и науки РД 8722678471</a:t>
            </a:r>
            <a:endParaRPr lang="ru-RU" sz="6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7792" y="4930188"/>
            <a:ext cx="2356832" cy="1571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071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87"/>
    </mc:Choice>
    <mc:Fallback xmlns="">
      <p:transition spd="slow" advTm="2287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788" y="-128789"/>
            <a:ext cx="1232078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8295" y="-189329"/>
            <a:ext cx="12054625" cy="625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Работа Методического кабинета</a:t>
            </a:r>
            <a:endParaRPr lang="ru-RU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7549" y="5096366"/>
            <a:ext cx="2356832" cy="157122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1E3B611-BCC0-19DA-E552-90A5ADA21C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95" y="861391"/>
            <a:ext cx="5022575" cy="406879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F98178B-9569-EFE3-2F99-BF5CC34626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017" y="861391"/>
            <a:ext cx="5473147" cy="4174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06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807"/>
    </mc:Choice>
    <mc:Fallback xmlns="">
      <p:transition spd="slow" advTm="70807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788" y="-128789"/>
            <a:ext cx="1232078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-110754"/>
            <a:ext cx="12054625" cy="625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Педагогические советы</a:t>
            </a:r>
            <a:endParaRPr lang="ru-RU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7549" y="5096366"/>
            <a:ext cx="2356832" cy="157122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25B5864-091D-2E36-176B-352EAC7B0F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381" y="619688"/>
            <a:ext cx="5598576" cy="441613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BFE6C73-7FD0-56B6-A958-D819292BBB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9840" y="619688"/>
            <a:ext cx="5728671" cy="4476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348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647"/>
    </mc:Choice>
    <mc:Fallback xmlns="">
      <p:transition spd="slow" advTm="22647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03" y="0"/>
            <a:ext cx="1097279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87144" y="206062"/>
            <a:ext cx="78045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детьми.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0261" y="206871"/>
            <a:ext cx="2178980" cy="1580056"/>
          </a:xfrm>
          <a:prstGeom prst="rect">
            <a:avLst/>
          </a:prstGeom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981739" y="1468604"/>
            <a:ext cx="742121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9 декабря –День 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Антикоррупции</a:t>
            </a:r>
            <a:endParaRPr kumimoji="0" lang="ru-RU" alt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2953D48-40D5-75E7-D3CC-4F98DC6BFD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825" y="2587384"/>
            <a:ext cx="3777617" cy="375300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5D31D4D-6863-85DB-64E3-0143F1E1CE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253" y="2608035"/>
            <a:ext cx="3458818" cy="3732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041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407"/>
    </mc:Choice>
    <mc:Fallback xmlns="">
      <p:transition spd="slow" advTm="32407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03" y="0"/>
            <a:ext cx="1097279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87144" y="206062"/>
            <a:ext cx="78045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детьми.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0261" y="206871"/>
            <a:ext cx="2178980" cy="1580056"/>
          </a:xfrm>
          <a:prstGeom prst="rect">
            <a:avLst/>
          </a:prstGeom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981739" y="1468604"/>
            <a:ext cx="742121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детских рисунков -«Нет Коррупции!»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456A27C-4B3C-1766-B4E6-AB1FC8B951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4226" y="2608036"/>
            <a:ext cx="3604591" cy="375300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C8DEAE0-74AC-CBE1-CCE2-91ADD95AA6D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721" y="2608036"/>
            <a:ext cx="4399721" cy="3753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491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563"/>
    </mc:Choice>
    <mc:Fallback xmlns="">
      <p:transition spd="slow" advTm="18563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99324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6366" y="270457"/>
            <a:ext cx="11655380" cy="5838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Согласно ст.13.3 ФЗ от 25.12.2008г. № 273-ФЗ «О противодействии коррупции», организации обязаны разрабатывать и принимать меры по предупреждению коррупции.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Прежде всего при создании системы мер противодействия коррупции в ГБДОУ РД «Детский сад №92 Звездочка», учитываются следующие ключевые принципы</a:t>
            </a:r>
            <a:endParaRPr lang="ru-RU" sz="4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979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386"/>
    </mc:Choice>
    <mc:Fallback xmlns="">
      <p:transition spd="slow" advTm="38386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03" y="0"/>
            <a:ext cx="1097279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87144" y="206062"/>
            <a:ext cx="78045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родителями.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0261" y="206871"/>
            <a:ext cx="2178980" cy="1580056"/>
          </a:xfrm>
          <a:prstGeom prst="rect">
            <a:avLst/>
          </a:prstGeom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981739" y="1283938"/>
            <a:ext cx="742121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Совместная деятельность с родителями –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«Я против коррупции»</a:t>
            </a:r>
            <a:endParaRPr kumimoji="0" lang="ru-RU" alt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32184E1-F1C9-87AC-400B-37FA2C08D4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738" y="2251784"/>
            <a:ext cx="3604591" cy="414136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8B2DB40-03E6-46F8-6A28-F91A073B54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4055" y="2251783"/>
            <a:ext cx="4187687" cy="4141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00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75"/>
    </mc:Choice>
    <mc:Fallback xmlns="">
      <p:transition spd="slow" advTm="4575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03" y="0"/>
            <a:ext cx="1097279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87144" y="206062"/>
            <a:ext cx="78045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родителями.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0261" y="206871"/>
            <a:ext cx="2178980" cy="1580056"/>
          </a:xfrm>
          <a:prstGeom prst="rect">
            <a:avLst/>
          </a:prstGeom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981739" y="1283938"/>
            <a:ext cx="742121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Родительские собрания–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«Образование против коррупции»</a:t>
            </a:r>
            <a:endParaRPr kumimoji="0" lang="ru-RU" alt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2D1D706-7868-77AC-C8AE-72C6AD3A66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2567" y="2114935"/>
            <a:ext cx="5650173" cy="4367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286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75"/>
    </mc:Choice>
    <mc:Fallback xmlns="">
      <p:transition spd="slow" advTm="4575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99324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6366" y="270457"/>
            <a:ext cx="11655380" cy="5368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Признание, обеспечение и защита основных прав и свобод человека и гражданина;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-Принцип следования законодательству и общепринятым нормам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ru-RU" sz="24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Принцип личного примера руководства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-Принцип вовлеченности работников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Принцип соразмерности антикоррупционных процедур риску коррупции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-Принцип эффективности антикоррупционных процедур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-Принцип ответственности и неотвратимости наказания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Принцип открытости</a:t>
            </a:r>
            <a:endParaRPr lang="ru-RU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-Принцип постоянного контроля и регулярного мониторинга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1751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6483"/>
    </mc:Choice>
    <mc:Fallback xmlns="">
      <p:transition spd="slow" advTm="136483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9932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-1"/>
            <a:ext cx="12174827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Формирование антикоррупционного мировоззрения, нетерпимости ко всем формам коррупционной деятельности, формирование навыков противодействия соответствующим правонарушениям институтов гражданского общества и государства признаются одной из приоритетных задач нашего общества.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053447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396"/>
    </mc:Choice>
    <mc:Fallback xmlns="">
      <p:transition spd="slow" advTm="22396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9932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1669" y="0"/>
            <a:ext cx="12050332" cy="5876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Так же, в целях реализации плана по противодействию коррупции в ДОУ проведены следующие мероприятия: </a:t>
            </a:r>
            <a:endParaRPr lang="ru-RU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разработаны и введены в действия процедуры, направленные на обеспечение добросовестной работы организации, основываясь на Методические рекомендации, разработанные Министерством труда и социальной защиты РФ в соответствии с Указом Президента РФ от 02.04.2013 № 309 «О мерах по реализации отдельных положений ФЗ «О противодействии коррупции» , предназначенных для использования всеми организациями:                                                                                                                                   </a:t>
            </a:r>
            <a:endParaRPr lang="ru-RU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262064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745"/>
    </mc:Choice>
    <mc:Fallback xmlns="">
      <p:transition spd="slow" advTm="82745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9932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1669" y="0"/>
            <a:ext cx="12050332" cy="5916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Положение о предотвращении и </a:t>
            </a:r>
            <a:r>
              <a:rPr lang="ru-RU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уреryлировании</a:t>
            </a: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конфликта интересов в организации, включающее в себя порядок сообщения о возникновении личной заинтересованности при исполнении должностных обязанностей, которая приводит или может привести к конфликту интересов в ГБДОУ РД «Детский сад №92 «Звездочка»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Правила, регламентирующие вопросы обмена деловыми подарками и знаками делового гостеприимства;                                     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     </a:t>
            </a: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Проект антикоррупционной политики; 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-</a:t>
            </a: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Введены в действия Стандарты и процедуры, направленные на обеспечение добросовестной работы ГБДОУ РД «Детский сад №92 «Звездочка» </a:t>
            </a:r>
            <a:endParaRPr lang="ru-RU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464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796"/>
    </mc:Choice>
    <mc:Fallback xmlns="">
      <p:transition spd="slow" advTm="35796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0873" y="56495"/>
            <a:ext cx="12392873" cy="697099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672" y="56495"/>
            <a:ext cx="7447739" cy="276397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0153" y="2678807"/>
            <a:ext cx="12101847" cy="4016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Положение о порядке информирования работниками работодателя о возникновении конфликта интересов и порядка урегулирования выявленного конфликта интересов в учреждении; 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</a:t>
            </a: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-Положение о порядке информирования работниками работодателя о случаях склонения их к совершению коррупционных нарушений и рассмотрения таких сообщений в учреждении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3336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416"/>
    </mc:Choice>
    <mc:Fallback xmlns="">
      <p:transition spd="slow" advTm="35416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0873" y="56495"/>
            <a:ext cx="12392873" cy="697099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672" y="56495"/>
            <a:ext cx="7447739" cy="276397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0153" y="2678807"/>
            <a:ext cx="12101847" cy="3660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-Положение об оценке коррупционных рисков в ГБДОУ РД «Детский сад №92 «Звездочка» (с утверждением карты коррупционных рисков);</a:t>
            </a:r>
            <a:r>
              <a:rPr lang="en-US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-Декларация конфликтов интересов ГБДОУ РД «Детский сад №92 «Звездочка»;                                                                                                                            - Кодекс этики и служебного поведения работников ГБДОУ РД «Детский сад №92 «Звездочка»;</a:t>
            </a:r>
            <a:endParaRPr lang="ru-RU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619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74"/>
    </mc:Choice>
    <mc:Fallback xmlns="">
      <p:transition spd="slow" advTm="6474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788" y="-128789"/>
            <a:ext cx="1232078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1" y="0"/>
            <a:ext cx="12054625" cy="6670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Распределение выплат стимулирующего характера рассматриваются на заседаниях комиссии по распределению стимулирующих выплат и регламентируются</a:t>
            </a: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                                                                                                                  -Положением об оплате труда в ГБДОУ РД «Детский сад №92 «Звездочка» Приказ №03-1-П от 10.01.2022г.; </a:t>
            </a:r>
            <a:endParaRPr lang="ru-RU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-Положением о премировании сотрудников ГБДОУ РД «Детский сад №92 «Звездочка»; </a:t>
            </a:r>
            <a:endParaRPr lang="ru-RU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-Положением о материальной помощи сотрудникам ГБДОУ РД «Детский сад №92 «Звездочка»;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-Положением об установлении стимулирующих выплат сотрудникам ГБДОУ РД «Детский сад №92 «Звездочка» Приказ</a:t>
            </a:r>
            <a:endParaRPr lang="ru-RU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7793" y="5172826"/>
            <a:ext cx="2356832" cy="1571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059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124"/>
    </mc:Choice>
    <mc:Fallback xmlns="">
      <p:transition spd="slow" advTm="60124"/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425</TotalTime>
  <Words>852</Words>
  <Application>Microsoft Office PowerPoint</Application>
  <PresentationFormat>Широкоэкранный</PresentationFormat>
  <Paragraphs>57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Oleg_D</dc:creator>
  <cp:lastModifiedBy>Пользователь</cp:lastModifiedBy>
  <cp:revision>27</cp:revision>
  <dcterms:created xsi:type="dcterms:W3CDTF">2016-11-20T10:45:53Z</dcterms:created>
  <dcterms:modified xsi:type="dcterms:W3CDTF">2023-03-21T07:59:19Z</dcterms:modified>
</cp:coreProperties>
</file>