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5" r:id="rId5"/>
    <p:sldId id="259" r:id="rId6"/>
    <p:sldId id="261" r:id="rId7"/>
    <p:sldId id="262" r:id="rId8"/>
    <p:sldId id="263" r:id="rId9"/>
    <p:sldId id="275" r:id="rId10"/>
    <p:sldId id="274" r:id="rId11"/>
    <p:sldId id="273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479" autoAdjust="0"/>
  </p:normalViewPr>
  <p:slideViewPr>
    <p:cSldViewPr>
      <p:cViewPr varScale="1">
        <p:scale>
          <a:sx n="65" d="100"/>
          <a:sy n="65" d="100"/>
        </p:scale>
        <p:origin x="171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53232"/>
          </a:xfrm>
        </p:spPr>
        <p:txBody>
          <a:bodyPr/>
          <a:lstStyle/>
          <a:p>
            <a:r>
              <a:rPr lang="ru-RU" sz="4400" dirty="0" smtClean="0"/>
              <a:t> Работа в детском саду в рамках проекта: </a:t>
            </a:r>
            <a:br>
              <a:rPr lang="ru-RU" sz="4400" dirty="0" smtClean="0"/>
            </a:br>
            <a:r>
              <a:rPr lang="ru-RU" sz="4400" dirty="0" smtClean="0"/>
              <a:t>«100 лет ДАССР»</a:t>
            </a:r>
            <a:br>
              <a:rPr lang="ru-RU" sz="4400" dirty="0" smtClean="0"/>
            </a:br>
            <a:r>
              <a:rPr lang="ru-RU" sz="2400" dirty="0" smtClean="0"/>
              <a:t>( ознакомление с художественной литературой – Дагестан)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437112"/>
            <a:ext cx="7160840" cy="1512168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                                                             </a:t>
            </a:r>
          </a:p>
          <a:p>
            <a:pPr algn="l"/>
            <a:r>
              <a:rPr lang="ru-RU" dirty="0"/>
              <a:t> </a:t>
            </a:r>
            <a:r>
              <a:rPr lang="ru-RU" dirty="0" smtClean="0"/>
              <a:t>                             </a:t>
            </a:r>
            <a:r>
              <a:rPr lang="ru-RU" sz="5600" dirty="0" smtClean="0"/>
              <a:t>      </a:t>
            </a:r>
            <a:r>
              <a:rPr lang="ru-RU" sz="5600" dirty="0" smtClean="0"/>
              <a:t>                                                 О</a:t>
            </a:r>
            <a:r>
              <a:rPr lang="ru-RU" sz="5600" dirty="0" smtClean="0"/>
              <a:t>тветственный </a:t>
            </a:r>
            <a:r>
              <a:rPr lang="ru-RU" sz="5600" dirty="0"/>
              <a:t>: </a:t>
            </a:r>
            <a:r>
              <a:rPr lang="ru-RU" sz="5600" dirty="0" err="1"/>
              <a:t>Зам.директора</a:t>
            </a:r>
            <a:r>
              <a:rPr lang="ru-RU" sz="5600" dirty="0"/>
              <a:t> по ВМР</a:t>
            </a:r>
          </a:p>
          <a:p>
            <a:pPr algn="l"/>
            <a:r>
              <a:rPr lang="ru-RU" sz="5600" dirty="0"/>
              <a:t>                                                                </a:t>
            </a:r>
            <a:r>
              <a:rPr lang="ru-RU" sz="5600" dirty="0" smtClean="0"/>
              <a:t>                                </a:t>
            </a:r>
            <a:r>
              <a:rPr lang="ru-RU" sz="5600" dirty="0" err="1"/>
              <a:t>Амирбекова</a:t>
            </a:r>
            <a:r>
              <a:rPr lang="ru-RU" sz="5600" dirty="0"/>
              <a:t> С.А.</a:t>
            </a:r>
          </a:p>
          <a:p>
            <a:pPr algn="l"/>
            <a:r>
              <a:rPr lang="ru-RU" sz="5600" dirty="0"/>
              <a:t>                                  </a:t>
            </a:r>
            <a:r>
              <a:rPr lang="ru-RU" sz="5600" dirty="0" smtClean="0"/>
              <a:t>                                  </a:t>
            </a:r>
            <a:r>
              <a:rPr lang="ru-RU" sz="5600" dirty="0"/>
              <a:t>Воспитатель:  </a:t>
            </a:r>
            <a:r>
              <a:rPr lang="ru-RU" sz="5600" dirty="0" err="1"/>
              <a:t>Абдулжапарова</a:t>
            </a:r>
            <a:r>
              <a:rPr lang="ru-RU" sz="5600" dirty="0"/>
              <a:t> К.М.</a:t>
            </a:r>
          </a:p>
          <a:p>
            <a:pPr algn="l"/>
            <a:r>
              <a:rPr lang="ru-RU" sz="5600" dirty="0"/>
              <a:t>                             </a:t>
            </a:r>
            <a:r>
              <a:rPr lang="ru-RU" sz="5600" dirty="0" smtClean="0"/>
              <a:t>                                       </a:t>
            </a:r>
            <a:r>
              <a:rPr lang="ru-RU" sz="5600" dirty="0"/>
              <a:t>Воспитатель: </a:t>
            </a:r>
            <a:r>
              <a:rPr lang="ru-RU" sz="5600" dirty="0" err="1"/>
              <a:t>Амирбекова</a:t>
            </a:r>
            <a:r>
              <a:rPr lang="ru-RU" sz="5600" dirty="0"/>
              <a:t> С.А.</a:t>
            </a:r>
          </a:p>
          <a:p>
            <a:r>
              <a:rPr lang="ru-RU" sz="5600" dirty="0" smtClean="0"/>
              <a:t>    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sz="5600" dirty="0" smtClean="0"/>
              <a:t>Махачкала 2021г.</a:t>
            </a:r>
            <a:endParaRPr lang="ru-RU" sz="5600" dirty="0"/>
          </a:p>
        </p:txBody>
      </p:sp>
    </p:spTree>
    <p:extLst>
      <p:ext uri="{BB962C8B-B14F-4D97-AF65-F5344CB8AC3E}">
        <p14:creationId xmlns:p14="http://schemas.microsoft.com/office/powerpoint/2010/main" val="3554337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88758"/>
            <a:ext cx="7756263" cy="1628074"/>
          </a:xfrm>
        </p:spPr>
        <p:txBody>
          <a:bodyPr/>
          <a:lstStyle/>
          <a:p>
            <a:r>
              <a:rPr lang="ru-RU" sz="3200" dirty="0" smtClean="0">
                <a:solidFill>
                  <a:srgbClr val="0070C0"/>
                </a:solidFill>
              </a:rPr>
              <a:t> Комплексное занятие по теме:</a:t>
            </a:r>
            <a:br>
              <a:rPr lang="ru-RU" sz="3200" dirty="0" smtClean="0">
                <a:solidFill>
                  <a:srgbClr val="0070C0"/>
                </a:solidFill>
              </a:rPr>
            </a:br>
            <a:r>
              <a:rPr lang="ru-RU" sz="3200" dirty="0" smtClean="0">
                <a:solidFill>
                  <a:srgbClr val="0070C0"/>
                </a:solidFill>
              </a:rPr>
              <a:t>«Роспись </a:t>
            </a:r>
            <a:r>
              <a:rPr lang="ru-RU" sz="3200" dirty="0" err="1">
                <a:solidFill>
                  <a:srgbClr val="0070C0"/>
                </a:solidFill>
              </a:rPr>
              <a:t>к</a:t>
            </a:r>
            <a:r>
              <a:rPr lang="ru-RU" sz="3200" dirty="0" err="1" smtClean="0">
                <a:solidFill>
                  <a:srgbClr val="0070C0"/>
                </a:solidFill>
              </a:rPr>
              <a:t>убачинских</a:t>
            </a:r>
            <a:r>
              <a:rPr lang="ru-RU" sz="3200" dirty="0" smtClean="0">
                <a:solidFill>
                  <a:srgbClr val="0070C0"/>
                </a:solidFill>
              </a:rPr>
              <a:t> украшений»</a:t>
            </a:r>
            <a:endParaRPr lang="ru-RU" sz="3200" dirty="0">
              <a:solidFill>
                <a:srgbClr val="0070C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41" y="1952388"/>
            <a:ext cx="3803650" cy="2864624"/>
          </a:xfrm>
        </p:spPr>
      </p:pic>
      <p:pic>
        <p:nvPicPr>
          <p:cNvPr id="10" name="Объект 9"/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952389"/>
            <a:ext cx="3435783" cy="2864623"/>
          </a:xfrm>
        </p:spPr>
      </p:pic>
      <p:pic>
        <p:nvPicPr>
          <p:cNvPr id="12" name="Объект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5" y="4149080"/>
            <a:ext cx="3744416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225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88758"/>
            <a:ext cx="7756263" cy="1628074"/>
          </a:xfrm>
        </p:spPr>
        <p:txBody>
          <a:bodyPr/>
          <a:lstStyle/>
          <a:p>
            <a:r>
              <a:rPr lang="ru-RU" sz="3200" dirty="0" smtClean="0">
                <a:solidFill>
                  <a:srgbClr val="0070C0"/>
                </a:solidFill>
              </a:rPr>
              <a:t>Посещение с детьми мини музея </a:t>
            </a:r>
            <a:br>
              <a:rPr lang="ru-RU" sz="3200" dirty="0" smtClean="0">
                <a:solidFill>
                  <a:srgbClr val="0070C0"/>
                </a:solidFill>
              </a:rPr>
            </a:br>
            <a:r>
              <a:rPr lang="ru-RU" sz="3200" dirty="0" smtClean="0">
                <a:solidFill>
                  <a:srgbClr val="0070C0"/>
                </a:solidFill>
              </a:rPr>
              <a:t>«Очаг мой- родной Дагестан»</a:t>
            </a:r>
            <a:endParaRPr lang="ru-RU" sz="3200" dirty="0">
              <a:solidFill>
                <a:srgbClr val="0070C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181" y="2573500"/>
            <a:ext cx="3803650" cy="3413372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564904"/>
            <a:ext cx="3803650" cy="3421968"/>
          </a:xfrm>
        </p:spPr>
      </p:pic>
    </p:spTree>
    <p:extLst>
      <p:ext uri="{BB962C8B-B14F-4D97-AF65-F5344CB8AC3E}">
        <p14:creationId xmlns:p14="http://schemas.microsoft.com/office/powerpoint/2010/main" val="218054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8490" y="260648"/>
            <a:ext cx="7312113" cy="1368152"/>
          </a:xfrm>
        </p:spPr>
        <p:txBody>
          <a:bodyPr/>
          <a:lstStyle/>
          <a:p>
            <a:r>
              <a:rPr lang="ru-RU" sz="3200" dirty="0" smtClean="0">
                <a:solidFill>
                  <a:srgbClr val="0070C0"/>
                </a:solidFill>
              </a:rPr>
              <a:t>«Очаг мой – родной Дагестан»</a:t>
            </a:r>
            <a:endParaRPr lang="ru-RU" sz="3200" dirty="0">
              <a:solidFill>
                <a:srgbClr val="0070C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239962"/>
            <a:ext cx="3528392" cy="3876675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239962"/>
            <a:ext cx="3212579" cy="3876675"/>
          </a:xfrm>
        </p:spPr>
      </p:pic>
    </p:spTree>
    <p:extLst>
      <p:ext uri="{BB962C8B-B14F-4D97-AF65-F5344CB8AC3E}">
        <p14:creationId xmlns:p14="http://schemas.microsoft.com/office/powerpoint/2010/main" val="11052107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8490" y="620688"/>
            <a:ext cx="7756263" cy="1368152"/>
          </a:xfrm>
        </p:spPr>
        <p:txBody>
          <a:bodyPr/>
          <a:lstStyle/>
          <a:p>
            <a:r>
              <a:rPr lang="ru-RU" sz="3200" dirty="0" smtClean="0">
                <a:solidFill>
                  <a:srgbClr val="0070C0"/>
                </a:solidFill>
              </a:rPr>
              <a:t>«Очаг мой – родной Дагестан»</a:t>
            </a:r>
            <a:endParaRPr lang="ru-RU" sz="3200" dirty="0">
              <a:solidFill>
                <a:srgbClr val="0070C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564904"/>
            <a:ext cx="3303270" cy="387667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564904"/>
            <a:ext cx="3587626" cy="3876675"/>
          </a:xfrm>
        </p:spPr>
      </p:pic>
    </p:spTree>
    <p:extLst>
      <p:ext uri="{BB962C8B-B14F-4D97-AF65-F5344CB8AC3E}">
        <p14:creationId xmlns:p14="http://schemas.microsoft.com/office/powerpoint/2010/main" val="2914260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83568" y="476672"/>
            <a:ext cx="7756263" cy="5688632"/>
          </a:xfrm>
        </p:spPr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Литература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800" dirty="0" smtClean="0"/>
              <a:t>1.Гасанова Р.Х.</a:t>
            </a:r>
            <a:r>
              <a:rPr lang="ru-RU" sz="2800" dirty="0"/>
              <a:t> </a:t>
            </a:r>
            <a:r>
              <a:rPr lang="ru-RU" sz="2800" dirty="0" smtClean="0"/>
              <a:t>Мирзоев Ш.А. «Фольклор и литература народов Дагестана»</a:t>
            </a:r>
            <a:br>
              <a:rPr lang="ru-RU" sz="2800" dirty="0" smtClean="0"/>
            </a:br>
            <a:r>
              <a:rPr lang="ru-RU" sz="2800" dirty="0" smtClean="0"/>
              <a:t>2.М.Атабаев – Кумыки</a:t>
            </a:r>
            <a:br>
              <a:rPr lang="ru-RU" sz="2800" dirty="0" smtClean="0"/>
            </a:br>
            <a:r>
              <a:rPr lang="ru-RU" sz="2800" dirty="0" smtClean="0"/>
              <a:t>3. Г. Азизова- Табасаранцы</a:t>
            </a:r>
            <a:br>
              <a:rPr lang="ru-RU" sz="2800" dirty="0" smtClean="0"/>
            </a:br>
            <a:r>
              <a:rPr lang="ru-RU" sz="2800" dirty="0" smtClean="0"/>
              <a:t>4.М.Гаджиева – аварцы</a:t>
            </a:r>
            <a:br>
              <a:rPr lang="ru-RU" sz="2800" dirty="0" smtClean="0"/>
            </a:br>
            <a:r>
              <a:rPr lang="ru-RU" sz="2800" dirty="0" smtClean="0"/>
              <a:t>6. М. Магомеда-</a:t>
            </a:r>
            <a:r>
              <a:rPr lang="ru-RU" sz="2800" dirty="0" err="1" smtClean="0"/>
              <a:t>Чалобова</a:t>
            </a:r>
            <a:r>
              <a:rPr lang="ru-RU" sz="2800" dirty="0" smtClean="0"/>
              <a:t> –Лакцы</a:t>
            </a:r>
            <a:br>
              <a:rPr lang="ru-RU" sz="2800" dirty="0" smtClean="0"/>
            </a:br>
            <a:r>
              <a:rPr lang="ru-RU" sz="2800" dirty="0" smtClean="0"/>
              <a:t>7.А. </a:t>
            </a:r>
            <a:r>
              <a:rPr lang="ru-RU" sz="2800" dirty="0" err="1" smtClean="0"/>
              <a:t>Абдулманапова</a:t>
            </a:r>
            <a:r>
              <a:rPr lang="ru-RU" sz="2800" dirty="0" smtClean="0"/>
              <a:t>-Даргинцы</a:t>
            </a:r>
            <a:br>
              <a:rPr lang="ru-RU" sz="2800" dirty="0" smtClean="0"/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699958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5883180"/>
          </a:xfrm>
        </p:spPr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Актуальность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400" dirty="0"/>
              <a:t>Х</a:t>
            </a:r>
            <a:r>
              <a:rPr lang="ru-RU" sz="2400" dirty="0" smtClean="0"/>
              <a:t>удожественная литература сопровождает человека с первых лет его жизни. И в дошкольном детстве закладывается фундамент на который будет опираться все последующие знакомство с огромным литературным наследием.</a:t>
            </a:r>
            <a:br>
              <a:rPr lang="ru-RU" sz="2400" dirty="0" smtClean="0"/>
            </a:br>
            <a:r>
              <a:rPr lang="ru-RU" sz="2400" dirty="0" smtClean="0"/>
              <a:t>Худ. литература сопровождает человека всю его жизнь, и служит могучим действенным средством умственного, нравственного и эстетического воспитания детей, она оказывает огромное влияние на развитие и обогащение речи ребенка. Она обогащает эмоции, воспитывает воображение и дает ребенку образцы народного языка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105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3341" y="404665"/>
            <a:ext cx="6777318" cy="2232248"/>
          </a:xfrm>
        </p:spPr>
        <p:txBody>
          <a:bodyPr/>
          <a:lstStyle/>
          <a:p>
            <a:r>
              <a:rPr lang="ru-RU" sz="2800" b="1" dirty="0" smtClean="0"/>
              <a:t>Цель</a:t>
            </a:r>
            <a:r>
              <a:rPr lang="ru-RU" sz="2800" dirty="0" smtClean="0"/>
              <a:t>: эстетическое развитие детей дошкольного возраста через формирование устойчивого интереса к художественной литературы Дагестана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3429000"/>
            <a:ext cx="6400800" cy="3096344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Задачи:</a:t>
            </a:r>
            <a:r>
              <a:rPr lang="ru-RU" sz="2800" dirty="0" smtClean="0"/>
              <a:t> проанализировать методическую литературу по данной теме. Повысить собственный уровень знаний путем изучения необходимой литературы. Развивать интерес родителей к совместной работе в данном направлении.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64371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755576" y="0"/>
            <a:ext cx="7756263" cy="2636912"/>
          </a:xfrm>
        </p:spPr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Знакомство с фольклором </a:t>
            </a:r>
            <a:r>
              <a:rPr lang="ru-RU" sz="3600" dirty="0" smtClean="0"/>
              <a:t>Дагестана-колыбельная песня</a:t>
            </a:r>
            <a:br>
              <a:rPr lang="ru-RU" sz="3600" dirty="0" smtClean="0"/>
            </a:br>
            <a:r>
              <a:rPr lang="ru-RU" sz="3600" dirty="0" smtClean="0"/>
              <a:t> «Спи дитя сыночек мой»</a:t>
            </a:r>
            <a:endParaRPr lang="ru-RU" sz="3600" dirty="0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636912"/>
            <a:ext cx="3803650" cy="3836725"/>
          </a:xfrm>
        </p:spPr>
      </p:pic>
      <p:pic>
        <p:nvPicPr>
          <p:cNvPr id="12" name="Объект 11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708920"/>
            <a:ext cx="3803650" cy="3629396"/>
          </a:xfrm>
        </p:spPr>
      </p:pic>
    </p:spTree>
    <p:extLst>
      <p:ext uri="{BB962C8B-B14F-4D97-AF65-F5344CB8AC3E}">
        <p14:creationId xmlns:p14="http://schemas.microsoft.com/office/powerpoint/2010/main" val="33597639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560" y="188640"/>
            <a:ext cx="8064895" cy="2880320"/>
          </a:xfrm>
        </p:spPr>
        <p:txBody>
          <a:bodyPr/>
          <a:lstStyle/>
          <a:p>
            <a:r>
              <a:rPr lang="ru-RU" sz="3200" dirty="0" smtClean="0">
                <a:solidFill>
                  <a:srgbClr val="0070C0"/>
                </a:solidFill>
              </a:rPr>
              <a:t>Чтение стихотворения </a:t>
            </a:r>
            <a:br>
              <a:rPr lang="ru-RU" sz="3200" dirty="0" smtClean="0">
                <a:solidFill>
                  <a:srgbClr val="0070C0"/>
                </a:solidFill>
              </a:rPr>
            </a:br>
            <a:r>
              <a:rPr lang="ru-RU" sz="3200" dirty="0" smtClean="0">
                <a:solidFill>
                  <a:srgbClr val="0070C0"/>
                </a:solidFill>
              </a:rPr>
              <a:t>«Дождик, дождик»(аварское)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smtClean="0"/>
              <a:t>Цель: </a:t>
            </a:r>
            <a:r>
              <a:rPr lang="ru-RU" sz="2800" dirty="0" smtClean="0"/>
              <a:t>Развивать</a:t>
            </a:r>
            <a:r>
              <a:rPr lang="ru-RU" sz="2800" b="1" dirty="0" smtClean="0"/>
              <a:t> </a:t>
            </a:r>
            <a:r>
              <a:rPr lang="ru-RU" sz="2800" dirty="0" smtClean="0"/>
              <a:t>умение переключать слуховое внимание; вызвать у детей эмоциональный отклик, ритмом штрихов передавать капельки дождя</a:t>
            </a:r>
            <a:endParaRPr lang="ru-RU" sz="2800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212976"/>
            <a:ext cx="3672408" cy="3300611"/>
          </a:xfrm>
        </p:spPr>
      </p:pic>
      <p:pic>
        <p:nvPicPr>
          <p:cNvPr id="12" name="Объект 11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3096" y="3212976"/>
            <a:ext cx="3583359" cy="3456384"/>
          </a:xfrm>
        </p:spPr>
      </p:pic>
    </p:spTree>
    <p:extLst>
      <p:ext uri="{BB962C8B-B14F-4D97-AF65-F5344CB8AC3E}">
        <p14:creationId xmlns:p14="http://schemas.microsoft.com/office/powerpoint/2010/main" val="34244771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717032"/>
            <a:ext cx="3803650" cy="2852737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717032"/>
            <a:ext cx="3803650" cy="2852737"/>
          </a:xfr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39552" y="116632"/>
            <a:ext cx="8412162" cy="3240360"/>
          </a:xfrm>
        </p:spPr>
        <p:txBody>
          <a:bodyPr/>
          <a:lstStyle/>
          <a:p>
            <a:r>
              <a:rPr lang="ru-RU" sz="3600" dirty="0" smtClean="0">
                <a:solidFill>
                  <a:srgbClr val="0070C0"/>
                </a:solidFill>
              </a:rPr>
              <a:t>«Купание братика куклы </a:t>
            </a:r>
            <a:r>
              <a:rPr lang="ru-RU" sz="3600" dirty="0" err="1" smtClean="0">
                <a:solidFill>
                  <a:srgbClr val="0070C0"/>
                </a:solidFill>
              </a:rPr>
              <a:t>Асият</a:t>
            </a:r>
            <a:r>
              <a:rPr lang="ru-RU" sz="3600" dirty="0" smtClean="0">
                <a:solidFill>
                  <a:srgbClr val="0070C0"/>
                </a:solidFill>
              </a:rPr>
              <a:t>»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2800" b="1" dirty="0" smtClean="0"/>
              <a:t>Цель: </a:t>
            </a:r>
            <a:r>
              <a:rPr lang="ru-RU" sz="2800" dirty="0" smtClean="0"/>
              <a:t>вызвать интерес от чтения Дагестанской </a:t>
            </a:r>
            <a:r>
              <a:rPr lang="ru-RU" sz="2800" dirty="0" err="1" smtClean="0"/>
              <a:t>потешки</a:t>
            </a:r>
            <a:r>
              <a:rPr lang="ru-RU" sz="2800" dirty="0"/>
              <a:t> </a:t>
            </a:r>
            <a:r>
              <a:rPr lang="ru-RU" sz="2800" dirty="0" smtClean="0"/>
              <a:t>«Как водичка вниз течет»(</a:t>
            </a:r>
            <a:r>
              <a:rPr lang="ru-RU" sz="2800" dirty="0" err="1"/>
              <a:t>л</a:t>
            </a:r>
            <a:r>
              <a:rPr lang="ru-RU" sz="2800" dirty="0" err="1" smtClean="0"/>
              <a:t>акская</a:t>
            </a:r>
            <a:r>
              <a:rPr lang="ru-RU" sz="2800" dirty="0" smtClean="0"/>
              <a:t>); воспитать интерес к выполнению культурно гигиенических навыков, побудить детей к постоянному их соблюдению, закрепить знания</a:t>
            </a:r>
            <a:br>
              <a:rPr lang="ru-RU" sz="2800" dirty="0" smtClean="0"/>
            </a:br>
            <a:r>
              <a:rPr lang="ru-RU" sz="2800" dirty="0" smtClean="0"/>
              <a:t> о свойствах воды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984220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80920" cy="2808312"/>
          </a:xfrm>
        </p:spPr>
        <p:txBody>
          <a:bodyPr/>
          <a:lstStyle/>
          <a:p>
            <a:r>
              <a:rPr lang="ru-RU" sz="3600" dirty="0" smtClean="0">
                <a:solidFill>
                  <a:srgbClr val="0070C0"/>
                </a:solidFill>
              </a:rPr>
              <a:t>Чтение произведения </a:t>
            </a:r>
            <a:r>
              <a:rPr lang="ru-RU" sz="3600" dirty="0" err="1" smtClean="0">
                <a:solidFill>
                  <a:srgbClr val="0070C0"/>
                </a:solidFill>
              </a:rPr>
              <a:t>А.Раджабовой</a:t>
            </a:r>
            <a:r>
              <a:rPr lang="ru-RU" sz="3600" dirty="0" smtClean="0">
                <a:solidFill>
                  <a:srgbClr val="0070C0"/>
                </a:solidFill>
              </a:rPr>
              <a:t> «Два цыпленка»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2800" b="1" dirty="0" err="1" smtClean="0"/>
              <a:t>Цель:</a:t>
            </a:r>
            <a:r>
              <a:rPr lang="ru-RU" sz="2800" dirty="0" err="1" smtClean="0"/>
              <a:t>Учить</a:t>
            </a:r>
            <a:r>
              <a:rPr lang="ru-RU" sz="2800" b="1" dirty="0" smtClean="0"/>
              <a:t> </a:t>
            </a:r>
            <a:r>
              <a:rPr lang="ru-RU" sz="2800" dirty="0" smtClean="0"/>
              <a:t>слушать произведение внимательно. Воспитывать у детей заботливое отношение к птицам; развивать замысел, учить способом аппликации из частей (кругов) делать цыплят </a:t>
            </a:r>
            <a:endParaRPr lang="ru-RU" sz="2800" dirty="0"/>
          </a:p>
        </p:txBody>
      </p:sp>
      <p:pic>
        <p:nvPicPr>
          <p:cNvPr id="13" name="Объект 12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140968"/>
            <a:ext cx="3528392" cy="3300611"/>
          </a:xfrm>
        </p:spPr>
      </p:pic>
      <p:pic>
        <p:nvPicPr>
          <p:cNvPr id="15" name="Объект 14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212976"/>
            <a:ext cx="3672408" cy="3312368"/>
          </a:xfrm>
        </p:spPr>
      </p:pic>
    </p:spTree>
    <p:extLst>
      <p:ext uri="{BB962C8B-B14F-4D97-AF65-F5344CB8AC3E}">
        <p14:creationId xmlns:p14="http://schemas.microsoft.com/office/powerpoint/2010/main" val="16614875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Заголовок 18"/>
          <p:cNvSpPr>
            <a:spLocks noGrp="1"/>
          </p:cNvSpPr>
          <p:nvPr>
            <p:ph type="title"/>
          </p:nvPr>
        </p:nvSpPr>
        <p:spPr>
          <a:xfrm>
            <a:off x="467544" y="17294"/>
            <a:ext cx="8208912" cy="2475602"/>
          </a:xfrm>
        </p:spPr>
        <p:txBody>
          <a:bodyPr/>
          <a:lstStyle/>
          <a:p>
            <a:r>
              <a:rPr lang="ru-RU" sz="3600" dirty="0" smtClean="0">
                <a:solidFill>
                  <a:srgbClr val="0070C0"/>
                </a:solidFill>
              </a:rPr>
              <a:t>Разучивание Дагестанского фольклора</a:t>
            </a:r>
            <a:br>
              <a:rPr lang="ru-RU" sz="3600" dirty="0" smtClean="0">
                <a:solidFill>
                  <a:srgbClr val="0070C0"/>
                </a:solidFill>
              </a:rPr>
            </a:br>
            <a:r>
              <a:rPr lang="ru-RU" sz="3600" dirty="0" smtClean="0">
                <a:solidFill>
                  <a:srgbClr val="0070C0"/>
                </a:solidFill>
              </a:rPr>
              <a:t> « Люлечка качайся»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2800" b="1" dirty="0" smtClean="0"/>
              <a:t>Цель: </a:t>
            </a:r>
            <a:r>
              <a:rPr lang="ru-RU" sz="2800" dirty="0" smtClean="0"/>
              <a:t>Продолжать развивать интерес детей к Дагестанскому фольклору.</a:t>
            </a:r>
            <a:endParaRPr lang="ru-RU" sz="2800" dirty="0"/>
          </a:p>
        </p:txBody>
      </p:sp>
      <p:pic>
        <p:nvPicPr>
          <p:cNvPr id="25" name="Объект 24"/>
          <p:cNvPicPr>
            <a:picLocks noGrp="1" noChangeAspect="1"/>
          </p:cNvPicPr>
          <p:nvPr>
            <p:ph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708920"/>
            <a:ext cx="3789264" cy="3876675"/>
          </a:xfrm>
        </p:spPr>
      </p:pic>
      <p:pic>
        <p:nvPicPr>
          <p:cNvPr id="27" name="Объект 26"/>
          <p:cNvPicPr>
            <a:picLocks noGrp="1" noChangeAspect="1"/>
          </p:cNvPicPr>
          <p:nvPr>
            <p:ph sz="quarter" idx="14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708920"/>
            <a:ext cx="3803650" cy="3816424"/>
          </a:xfrm>
        </p:spPr>
      </p:pic>
      <p:pic>
        <p:nvPicPr>
          <p:cNvPr id="2" name="Saundtrek_k_filmu_8_zhencshin_-_Mon_Amore_(Gybka.co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075" y="92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108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88758"/>
            <a:ext cx="7756263" cy="1628074"/>
          </a:xfrm>
        </p:spPr>
        <p:txBody>
          <a:bodyPr/>
          <a:lstStyle/>
          <a:p>
            <a:r>
              <a:rPr lang="ru-RU" sz="3200" dirty="0" smtClean="0">
                <a:solidFill>
                  <a:srgbClr val="0070C0"/>
                </a:solidFill>
              </a:rPr>
              <a:t>Знакомство с </a:t>
            </a:r>
            <a:r>
              <a:rPr lang="ru-RU" sz="3200" dirty="0" err="1" smtClean="0">
                <a:solidFill>
                  <a:srgbClr val="0070C0"/>
                </a:solidFill>
              </a:rPr>
              <a:t>лакской</a:t>
            </a:r>
            <a:r>
              <a:rPr lang="ru-RU" sz="3200" dirty="0" smtClean="0">
                <a:solidFill>
                  <a:srgbClr val="0070C0"/>
                </a:solidFill>
              </a:rPr>
              <a:t> колыбельной песенкой «</a:t>
            </a:r>
            <a:r>
              <a:rPr lang="ru-RU" sz="3200" dirty="0" err="1" smtClean="0">
                <a:solidFill>
                  <a:srgbClr val="0070C0"/>
                </a:solidFill>
              </a:rPr>
              <a:t>Лаллур</a:t>
            </a:r>
            <a:r>
              <a:rPr lang="ru-RU" sz="3200" dirty="0" smtClean="0">
                <a:solidFill>
                  <a:srgbClr val="0070C0"/>
                </a:solidFill>
              </a:rPr>
              <a:t> - бай»»</a:t>
            </a:r>
            <a:endParaRPr lang="ru-RU" sz="3200" dirty="0">
              <a:solidFill>
                <a:srgbClr val="0070C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2691" y="3874082"/>
            <a:ext cx="3355786" cy="2943181"/>
          </a:xfrm>
        </p:spPr>
      </p:pic>
      <p:pic>
        <p:nvPicPr>
          <p:cNvPr id="10" name="Объект 9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14" y="3923051"/>
            <a:ext cx="3312368" cy="2907625"/>
          </a:xfrm>
        </p:spPr>
      </p:pic>
      <p:pic>
        <p:nvPicPr>
          <p:cNvPr id="11" name="Объект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060848"/>
            <a:ext cx="3355786" cy="2924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226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519</TotalTime>
  <Words>139</Words>
  <Application>Microsoft Office PowerPoint</Application>
  <PresentationFormat>Экран (4:3)</PresentationFormat>
  <Paragraphs>29</Paragraphs>
  <Slides>14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Book Antiqua</vt:lpstr>
      <vt:lpstr>Times New Roman</vt:lpstr>
      <vt:lpstr>Wingdings</vt:lpstr>
      <vt:lpstr>Твердый переплет</vt:lpstr>
      <vt:lpstr> Работа в детском саду в рамках проекта:  «100 лет ДАССР» ( ознакомление с художественной литературой – Дагестан)</vt:lpstr>
      <vt:lpstr>Актуальность Художественная литература сопровождает человека с первых лет его жизни. И в дошкольном детстве закладывается фундамент на который будет опираться все последующие знакомство с огромным литературным наследием. Худ. литература сопровождает человека всю его жизнь, и служит могучим действенным средством умственного, нравственного и эстетического воспитания детей, она оказывает огромное влияние на развитие и обогащение речи ребенка. Она обогащает эмоции, воспитывает воображение и дает ребенку образцы народного языка </vt:lpstr>
      <vt:lpstr>Цель: эстетическое развитие детей дошкольного возраста через формирование устойчивого интереса к художественной литературы Дагестана</vt:lpstr>
      <vt:lpstr>Знакомство с фольклором Дагестана-колыбельная песня  «Спи дитя сыночек мой»</vt:lpstr>
      <vt:lpstr>Чтение стихотворения  «Дождик, дождик»(аварское) Цель: Развивать умение переключать слуховое внимание; вызвать у детей эмоциональный отклик, ритмом штрихов передавать капельки дождя</vt:lpstr>
      <vt:lpstr>«Купание братика куклы Асият» Цель: вызвать интерес от чтения Дагестанской потешки «Как водичка вниз течет»(лакская); воспитать интерес к выполнению культурно гигиенических навыков, побудить детей к постоянному их соблюдению, закрепить знания  о свойствах воды</vt:lpstr>
      <vt:lpstr>Чтение произведения А.Раджабовой «Два цыпленка» Цель:Учить слушать произведение внимательно. Воспитывать у детей заботливое отношение к птицам; развивать замысел, учить способом аппликации из частей (кругов) делать цыплят </vt:lpstr>
      <vt:lpstr>Разучивание Дагестанского фольклора  « Люлечка качайся» Цель: Продолжать развивать интерес детей к Дагестанскому фольклору.</vt:lpstr>
      <vt:lpstr>Знакомство с лакской колыбельной песенкой «Лаллур - бай»»</vt:lpstr>
      <vt:lpstr> Комплексное занятие по теме: «Роспись кубачинских украшений»</vt:lpstr>
      <vt:lpstr>Посещение с детьми мини музея  «Очаг мой- родной Дагестан»</vt:lpstr>
      <vt:lpstr>«Очаг мой – родной Дагестан»</vt:lpstr>
      <vt:lpstr>«Очаг мой – родной Дагестан»</vt:lpstr>
      <vt:lpstr>Литература 1.Гасанова Р.Х. Мирзоев Ш.А. «Фольклор и литература народов Дагестана» 2.М.Атабаев – Кумыки 3. Г. Азизова- Табасаранцы 4.М.Гаджиева – аварцы 6. М. Магомеда-Чалобова –Лакцы 7.А. Абдулманапова-Даргинцы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user</cp:lastModifiedBy>
  <cp:revision>30</cp:revision>
  <dcterms:created xsi:type="dcterms:W3CDTF">2021-02-09T11:05:04Z</dcterms:created>
  <dcterms:modified xsi:type="dcterms:W3CDTF">2021-03-10T10:45:49Z</dcterms:modified>
</cp:coreProperties>
</file>