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7" r:id="rId3"/>
    <p:sldId id="258" r:id="rId4"/>
    <p:sldId id="265" r:id="rId5"/>
    <p:sldId id="259" r:id="rId6"/>
    <p:sldId id="261" r:id="rId7"/>
    <p:sldId id="262" r:id="rId8"/>
    <p:sldId id="263" r:id="rId9"/>
    <p:sldId id="275" r:id="rId10"/>
    <p:sldId id="274" r:id="rId11"/>
    <p:sldId id="273" r:id="rId12"/>
    <p:sldId id="266" r:id="rId13"/>
    <p:sldId id="267" r:id="rId14"/>
    <p:sldId id="268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8479" autoAdjust="0"/>
  </p:normalViewPr>
  <p:slideViewPr>
    <p:cSldViewPr>
      <p:cViewPr varScale="1">
        <p:scale>
          <a:sx n="65" d="100"/>
          <a:sy n="65" d="100"/>
        </p:scale>
        <p:origin x="1716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overOverlay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10.03.2021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grpSp>
        <p:nvGrpSpPr>
          <p:cNvPr id="8" name="Group 7"/>
          <p:cNvGrpSpPr/>
          <p:nvPr/>
        </p:nvGrpSpPr>
        <p:grpSpPr>
          <a:xfrm>
            <a:off x="1194101" y="2887530"/>
            <a:ext cx="6779110" cy="923330"/>
            <a:chOff x="1172584" y="1381459"/>
            <a:chExt cx="6779110" cy="923330"/>
          </a:xfrm>
          <a:effectLst>
            <a:outerShdw blurRad="38100" dist="12700" dir="16200000" rotWithShape="0">
              <a:prstClr val="black">
                <a:alpha val="30000"/>
              </a:prstClr>
            </a:outerShdw>
          </a:effectLst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ln w="3175">
                    <a:solidFill>
                      <a:schemeClr val="tx2">
                        <a:alpha val="60000"/>
                      </a:schemeClr>
                    </a:solidFill>
                  </a:ln>
                  <a:solidFill>
                    <a:schemeClr val="tx2">
                      <a:lumMod val="90000"/>
                    </a:schemeClr>
                  </a:solidFill>
                  <a:effectLst>
                    <a:outerShdw blurRad="34925" dist="12700" dir="14400000" algn="ctr" rotWithShape="0">
                      <a:srgbClr val="000000">
                        <a:alpha val="21000"/>
                      </a:srgbClr>
                    </a:outerShdw>
                  </a:effectLst>
                  <a:latin typeface="Wingdings" pitchFamily="2" charset="2"/>
                </a:rPr>
                <a:t></a:t>
              </a:r>
              <a:endParaRPr lang="en-US" sz="5400" dirty="0">
                <a:ln w="3175">
                  <a:solidFill>
                    <a:schemeClr val="tx2">
                      <a:alpha val="60000"/>
                    </a:schemeClr>
                  </a:solidFill>
                </a:ln>
                <a:solidFill>
                  <a:schemeClr val="tx2">
                    <a:lumMod val="90000"/>
                  </a:schemeClr>
                </a:solidFill>
                <a:effectLst>
                  <a:outerShdw blurRad="34925" dist="12700" dir="14400000" algn="ctr" rotWithShape="0">
                    <a:srgbClr val="000000">
                      <a:alpha val="21000"/>
                    </a:srgbClr>
                  </a:outerShdw>
                </a:effectLst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293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3341" y="1387737"/>
            <a:ext cx="6777318" cy="1731982"/>
          </a:xfrm>
        </p:spPr>
        <p:txBody>
          <a:bodyPr anchor="b"/>
          <a:lstStyle>
            <a:lvl1pPr>
              <a:defRPr>
                <a:ln w="3175">
                  <a:solidFill>
                    <a:schemeClr val="tx1">
                      <a:alpha val="65000"/>
                    </a:schemeClr>
                  </a:solidFill>
                </a:ln>
                <a:solidFill>
                  <a:schemeClr val="tx1"/>
                </a:solidFill>
                <a:effectLst>
                  <a:outerShdw blurRad="25400" dist="12700" dir="14220000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76786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  <a:effectLst>
                  <a:outerShdw blurRad="34925" dist="12700" dir="14400000" rotWithShape="0">
                    <a:prstClr val="black">
                      <a:alpha val="21000"/>
                    </a:prst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grpSp>
        <p:nvGrpSpPr>
          <p:cNvPr id="11" name="Group 10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5" name="TextBox 14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6" name="Straight Connector 15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6560" y="559398"/>
            <a:ext cx="1678193" cy="556676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8488" y="849854"/>
            <a:ext cx="5507917" cy="502382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grpSp>
        <p:nvGrpSpPr>
          <p:cNvPr id="11" name="Group 10"/>
          <p:cNvGrpSpPr/>
          <p:nvPr/>
        </p:nvGrpSpPr>
        <p:grpSpPr>
          <a:xfrm rot="5400000">
            <a:off x="3909050" y="2880823"/>
            <a:ext cx="5480154" cy="923330"/>
            <a:chOff x="1815339" y="1381459"/>
            <a:chExt cx="5480154" cy="923330"/>
          </a:xfrm>
        </p:grpSpPr>
        <p:sp>
          <p:nvSpPr>
            <p:cNvPr id="12" name="TextBox 11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3" name="Straight Connector 12"/>
            <p:cNvCxnSpPr/>
            <p:nvPr/>
          </p:nvCxnSpPr>
          <p:spPr>
            <a:xfrm flipH="1" flipV="1">
              <a:off x="1815339" y="1924709"/>
              <a:ext cx="2468880" cy="2505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0800000">
              <a:off x="4826613" y="1927417"/>
              <a:ext cx="2468880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3" name="TextBox 12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4" name="Straight Connector 13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overOverlay.png"/>
          <p:cNvPicPr>
            <a:picLocks noChangeAspect="1"/>
          </p:cNvPicPr>
          <p:nvPr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172584" y="2887579"/>
            <a:ext cx="6779110" cy="923330"/>
            <a:chOff x="1172584" y="1381459"/>
            <a:chExt cx="6779110" cy="923330"/>
          </a:xfrm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7412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40" y="1204857"/>
            <a:ext cx="7754713" cy="1910716"/>
          </a:xfrm>
        </p:spPr>
        <p:txBody>
          <a:bodyPr anchor="b"/>
          <a:lstStyle>
            <a:lvl1pPr algn="ctr">
              <a:defRPr sz="5400" b="0" cap="none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8" y="3767316"/>
            <a:ext cx="7734747" cy="15001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85800" y="2240280"/>
            <a:ext cx="3803904" cy="387705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4645151" y="2240280"/>
            <a:ext cx="3803904" cy="387705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1560" y="2240280"/>
            <a:ext cx="3442446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8488" y="2947595"/>
            <a:ext cx="3803904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02306" y="2240280"/>
            <a:ext cx="3447288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944368"/>
            <a:ext cx="3799728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10.03.2021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grpSp>
        <p:nvGrpSpPr>
          <p:cNvPr id="14" name="Group 13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6" name="TextBox 15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7" name="Straight Connector 16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10.03.2021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grpSp>
        <p:nvGrpSpPr>
          <p:cNvPr id="10" name="Group 9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10.03.2021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4579" y="1678195"/>
            <a:ext cx="3422483" cy="1886921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2001" y="559398"/>
            <a:ext cx="4116667" cy="5566765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4579" y="3603812"/>
            <a:ext cx="3411725" cy="251728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731" y="4668818"/>
            <a:ext cx="7767021" cy="644729"/>
          </a:xfrm>
        </p:spPr>
        <p:txBody>
          <a:bodyPr anchor="b"/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40000">
            <a:off x="2183792" y="666965"/>
            <a:ext cx="4772156" cy="3598016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24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8489" y="5324306"/>
            <a:ext cx="7756264" cy="804862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83000">
                <a:schemeClr val="bg1">
                  <a:alpha val="11000"/>
                </a:schemeClr>
              </a:gs>
              <a:gs pos="100000">
                <a:schemeClr val="bg2">
                  <a:lumMod val="75000"/>
                  <a:alpha val="23000"/>
                </a:schemeClr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8490" y="570156"/>
            <a:ext cx="7756263" cy="1054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7" y="2248347"/>
            <a:ext cx="7745505" cy="38778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60378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10.03.2021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16144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39264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54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6576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77724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"/>
        <a:defRPr sz="2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14300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50876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82880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14884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78892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83341" y="1387737"/>
            <a:ext cx="6777318" cy="1753232"/>
          </a:xfrm>
        </p:spPr>
        <p:txBody>
          <a:bodyPr/>
          <a:lstStyle/>
          <a:p>
            <a:r>
              <a:rPr lang="ru-RU" sz="4400" dirty="0" smtClean="0"/>
              <a:t> Работа в детском саду в рамках проекта: </a:t>
            </a:r>
            <a:br>
              <a:rPr lang="ru-RU" sz="4400" dirty="0" smtClean="0"/>
            </a:br>
            <a:r>
              <a:rPr lang="ru-RU" sz="4400" dirty="0" smtClean="0"/>
              <a:t>«100 лет ДАССР»</a:t>
            </a:r>
            <a:br>
              <a:rPr lang="ru-RU" sz="4400" dirty="0" smtClean="0"/>
            </a:br>
            <a:r>
              <a:rPr lang="ru-RU" sz="2400" dirty="0" smtClean="0"/>
              <a:t>( ознакомление с художественной литературой – Дагестан)</a:t>
            </a:r>
            <a:endParaRPr lang="ru-RU" sz="24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4437112"/>
            <a:ext cx="7160840" cy="1512168"/>
          </a:xfrm>
        </p:spPr>
        <p:txBody>
          <a:bodyPr>
            <a:normAutofit fontScale="25000" lnSpcReduction="20000"/>
          </a:bodyPr>
          <a:lstStyle/>
          <a:p>
            <a:endParaRPr lang="ru-RU" dirty="0" smtClean="0"/>
          </a:p>
          <a:p>
            <a:endParaRPr lang="ru-RU" dirty="0"/>
          </a:p>
          <a:p>
            <a:r>
              <a:rPr lang="ru-RU" dirty="0" smtClean="0"/>
              <a:t>                                                             </a:t>
            </a:r>
          </a:p>
          <a:p>
            <a:pPr algn="l"/>
            <a:r>
              <a:rPr lang="ru-RU" dirty="0"/>
              <a:t> </a:t>
            </a:r>
            <a:r>
              <a:rPr lang="ru-RU" dirty="0" smtClean="0"/>
              <a:t>                             </a:t>
            </a:r>
            <a:r>
              <a:rPr lang="ru-RU" sz="5600" dirty="0" smtClean="0"/>
              <a:t>      </a:t>
            </a:r>
            <a:r>
              <a:rPr lang="ru-RU" sz="5600" dirty="0" smtClean="0"/>
              <a:t>                                                 О</a:t>
            </a:r>
            <a:r>
              <a:rPr lang="ru-RU" sz="5600" dirty="0" smtClean="0"/>
              <a:t>тветственный </a:t>
            </a:r>
            <a:r>
              <a:rPr lang="ru-RU" sz="5600" dirty="0"/>
              <a:t>: </a:t>
            </a:r>
            <a:r>
              <a:rPr lang="ru-RU" sz="5600" dirty="0" err="1"/>
              <a:t>Зам.директора</a:t>
            </a:r>
            <a:r>
              <a:rPr lang="ru-RU" sz="5600" dirty="0"/>
              <a:t> по ВМР</a:t>
            </a:r>
          </a:p>
          <a:p>
            <a:pPr algn="l"/>
            <a:r>
              <a:rPr lang="ru-RU" sz="5600" dirty="0"/>
              <a:t>                                                                </a:t>
            </a:r>
            <a:r>
              <a:rPr lang="ru-RU" sz="5600" dirty="0" smtClean="0"/>
              <a:t>                                </a:t>
            </a:r>
            <a:r>
              <a:rPr lang="ru-RU" sz="5600" dirty="0" err="1"/>
              <a:t>Амирбекова</a:t>
            </a:r>
            <a:r>
              <a:rPr lang="ru-RU" sz="5600" dirty="0"/>
              <a:t> С.А.</a:t>
            </a:r>
          </a:p>
          <a:p>
            <a:pPr algn="l"/>
            <a:r>
              <a:rPr lang="ru-RU" sz="5600" dirty="0"/>
              <a:t>                                  </a:t>
            </a:r>
            <a:r>
              <a:rPr lang="ru-RU" sz="5600" dirty="0" smtClean="0"/>
              <a:t>                                  </a:t>
            </a:r>
            <a:r>
              <a:rPr lang="ru-RU" sz="5600" dirty="0"/>
              <a:t>Воспитатель:  </a:t>
            </a:r>
            <a:r>
              <a:rPr lang="ru-RU" sz="5600" dirty="0" err="1"/>
              <a:t>Абдулжапарова</a:t>
            </a:r>
            <a:r>
              <a:rPr lang="ru-RU" sz="5600" dirty="0"/>
              <a:t> К.М.</a:t>
            </a:r>
          </a:p>
          <a:p>
            <a:pPr algn="l"/>
            <a:r>
              <a:rPr lang="ru-RU" sz="5600" dirty="0"/>
              <a:t>                             </a:t>
            </a:r>
            <a:r>
              <a:rPr lang="ru-RU" sz="5600" dirty="0" smtClean="0"/>
              <a:t>                                       </a:t>
            </a:r>
            <a:r>
              <a:rPr lang="ru-RU" sz="5600" dirty="0"/>
              <a:t>Воспитатель: </a:t>
            </a:r>
            <a:r>
              <a:rPr lang="ru-RU" sz="5600" dirty="0" err="1"/>
              <a:t>Амирбекова</a:t>
            </a:r>
            <a:r>
              <a:rPr lang="ru-RU" sz="5600" dirty="0"/>
              <a:t> С.А.</a:t>
            </a:r>
          </a:p>
          <a:p>
            <a:r>
              <a:rPr lang="ru-RU" sz="5600" dirty="0" smtClean="0"/>
              <a:t>    </a:t>
            </a:r>
          </a:p>
          <a:p>
            <a:endParaRPr lang="ru-RU" dirty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r>
              <a:rPr lang="ru-RU" sz="5600" dirty="0" smtClean="0"/>
              <a:t>Махачкала 2021г.</a:t>
            </a:r>
            <a:endParaRPr lang="ru-RU" sz="5600" dirty="0"/>
          </a:p>
        </p:txBody>
      </p:sp>
    </p:spTree>
    <p:extLst>
      <p:ext uri="{BB962C8B-B14F-4D97-AF65-F5344CB8AC3E}">
        <p14:creationId xmlns:p14="http://schemas.microsoft.com/office/powerpoint/2010/main" val="3554337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288758"/>
            <a:ext cx="7756263" cy="1628074"/>
          </a:xfrm>
        </p:spPr>
        <p:txBody>
          <a:bodyPr/>
          <a:lstStyle/>
          <a:p>
            <a:r>
              <a:rPr lang="ru-RU" sz="3200" dirty="0" smtClean="0">
                <a:solidFill>
                  <a:srgbClr val="0070C0"/>
                </a:solidFill>
              </a:rPr>
              <a:t> Комплексное занятие по теме:</a:t>
            </a:r>
            <a:br>
              <a:rPr lang="ru-RU" sz="3200" dirty="0" smtClean="0">
                <a:solidFill>
                  <a:srgbClr val="0070C0"/>
                </a:solidFill>
              </a:rPr>
            </a:br>
            <a:r>
              <a:rPr lang="ru-RU" sz="3200" dirty="0" smtClean="0">
                <a:solidFill>
                  <a:srgbClr val="0070C0"/>
                </a:solidFill>
              </a:rPr>
              <a:t>«Роспись </a:t>
            </a:r>
            <a:r>
              <a:rPr lang="ru-RU" sz="3200" dirty="0" err="1">
                <a:solidFill>
                  <a:srgbClr val="0070C0"/>
                </a:solidFill>
              </a:rPr>
              <a:t>к</a:t>
            </a:r>
            <a:r>
              <a:rPr lang="ru-RU" sz="3200" dirty="0" err="1" smtClean="0">
                <a:solidFill>
                  <a:srgbClr val="0070C0"/>
                </a:solidFill>
              </a:rPr>
              <a:t>убачинских</a:t>
            </a:r>
            <a:r>
              <a:rPr lang="ru-RU" sz="3200" dirty="0" smtClean="0">
                <a:solidFill>
                  <a:srgbClr val="0070C0"/>
                </a:solidFill>
              </a:rPr>
              <a:t> украшений»</a:t>
            </a:r>
            <a:endParaRPr lang="ru-RU" sz="3200" dirty="0">
              <a:solidFill>
                <a:srgbClr val="0070C0"/>
              </a:solidFill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41" y="1952388"/>
            <a:ext cx="3803650" cy="2864624"/>
          </a:xfrm>
        </p:spPr>
      </p:pic>
      <p:pic>
        <p:nvPicPr>
          <p:cNvPr id="10" name="Объект 9"/>
          <p:cNvPicPr>
            <a:picLocks noGrp="1" noChangeAspect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1952389"/>
            <a:ext cx="3435783" cy="2864623"/>
          </a:xfrm>
        </p:spPr>
      </p:pic>
      <p:pic>
        <p:nvPicPr>
          <p:cNvPr id="12" name="Объект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5" y="4149080"/>
            <a:ext cx="3744416" cy="259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225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288758"/>
            <a:ext cx="7756263" cy="1628074"/>
          </a:xfrm>
        </p:spPr>
        <p:txBody>
          <a:bodyPr/>
          <a:lstStyle/>
          <a:p>
            <a:r>
              <a:rPr lang="ru-RU" sz="3200" dirty="0" smtClean="0">
                <a:solidFill>
                  <a:srgbClr val="0070C0"/>
                </a:solidFill>
              </a:rPr>
              <a:t>Посещение с детьми мини музея </a:t>
            </a:r>
            <a:br>
              <a:rPr lang="ru-RU" sz="3200" dirty="0" smtClean="0">
                <a:solidFill>
                  <a:srgbClr val="0070C0"/>
                </a:solidFill>
              </a:rPr>
            </a:br>
            <a:r>
              <a:rPr lang="ru-RU" sz="3200" dirty="0" smtClean="0">
                <a:solidFill>
                  <a:srgbClr val="0070C0"/>
                </a:solidFill>
              </a:rPr>
              <a:t>«Очаг мой- родной Дагестан»</a:t>
            </a:r>
            <a:endParaRPr lang="ru-RU" sz="3200" dirty="0">
              <a:solidFill>
                <a:srgbClr val="0070C0"/>
              </a:solidFill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6181" y="2573500"/>
            <a:ext cx="3803650" cy="3413372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564904"/>
            <a:ext cx="3803650" cy="3421968"/>
          </a:xfrm>
        </p:spPr>
      </p:pic>
    </p:spTree>
    <p:extLst>
      <p:ext uri="{BB962C8B-B14F-4D97-AF65-F5344CB8AC3E}">
        <p14:creationId xmlns:p14="http://schemas.microsoft.com/office/powerpoint/2010/main" val="2180547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88490" y="260648"/>
            <a:ext cx="7312113" cy="1368152"/>
          </a:xfrm>
        </p:spPr>
        <p:txBody>
          <a:bodyPr/>
          <a:lstStyle/>
          <a:p>
            <a:r>
              <a:rPr lang="ru-RU" sz="3200" dirty="0" smtClean="0">
                <a:solidFill>
                  <a:srgbClr val="0070C0"/>
                </a:solidFill>
              </a:rPr>
              <a:t>«Очаг мой – родной Дагестан»</a:t>
            </a:r>
            <a:endParaRPr lang="ru-RU" sz="3200" dirty="0">
              <a:solidFill>
                <a:srgbClr val="0070C0"/>
              </a:solidFill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2239962"/>
            <a:ext cx="3528392" cy="3876675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2239962"/>
            <a:ext cx="3212579" cy="3876675"/>
          </a:xfrm>
        </p:spPr>
      </p:pic>
    </p:spTree>
    <p:extLst>
      <p:ext uri="{BB962C8B-B14F-4D97-AF65-F5344CB8AC3E}">
        <p14:creationId xmlns:p14="http://schemas.microsoft.com/office/powerpoint/2010/main" val="11052107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8490" y="620688"/>
            <a:ext cx="7756263" cy="1368152"/>
          </a:xfrm>
        </p:spPr>
        <p:txBody>
          <a:bodyPr/>
          <a:lstStyle/>
          <a:p>
            <a:r>
              <a:rPr lang="ru-RU" sz="3200" dirty="0" smtClean="0">
                <a:solidFill>
                  <a:srgbClr val="0070C0"/>
                </a:solidFill>
              </a:rPr>
              <a:t>«Очаг мой – родной Дагестан»</a:t>
            </a:r>
            <a:endParaRPr lang="ru-RU" sz="3200" dirty="0">
              <a:solidFill>
                <a:srgbClr val="0070C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2564904"/>
            <a:ext cx="3303270" cy="3876675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2564904"/>
            <a:ext cx="3587626" cy="3876675"/>
          </a:xfrm>
        </p:spPr>
      </p:pic>
    </p:spTree>
    <p:extLst>
      <p:ext uri="{BB962C8B-B14F-4D97-AF65-F5344CB8AC3E}">
        <p14:creationId xmlns:p14="http://schemas.microsoft.com/office/powerpoint/2010/main" val="2914260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683568" y="476672"/>
            <a:ext cx="7756263" cy="5688632"/>
          </a:xfrm>
        </p:spPr>
        <p:txBody>
          <a:bodyPr/>
          <a:lstStyle/>
          <a:p>
            <a:r>
              <a:rPr lang="ru-RU" dirty="0" smtClean="0">
                <a:solidFill>
                  <a:srgbClr val="0070C0"/>
                </a:solidFill>
              </a:rPr>
              <a:t>Литература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sz="2800" dirty="0" smtClean="0"/>
              <a:t>1.Гасанова Р.Х.</a:t>
            </a:r>
            <a:r>
              <a:rPr lang="ru-RU" sz="2800" dirty="0"/>
              <a:t> </a:t>
            </a:r>
            <a:r>
              <a:rPr lang="ru-RU" sz="2800" dirty="0" smtClean="0"/>
              <a:t>Мирзоев Ш.А. «Фольклор и литература народов Дагестана»</a:t>
            </a:r>
            <a:br>
              <a:rPr lang="ru-RU" sz="2800" dirty="0" smtClean="0"/>
            </a:br>
            <a:r>
              <a:rPr lang="ru-RU" sz="2800" dirty="0" smtClean="0"/>
              <a:t>2.М.Атабаев – Кумыки</a:t>
            </a:r>
            <a:br>
              <a:rPr lang="ru-RU" sz="2800" dirty="0" smtClean="0"/>
            </a:br>
            <a:r>
              <a:rPr lang="ru-RU" sz="2800" dirty="0" smtClean="0"/>
              <a:t>3. Г. Азизова- Табасаранцы</a:t>
            </a:r>
            <a:br>
              <a:rPr lang="ru-RU" sz="2800" dirty="0" smtClean="0"/>
            </a:br>
            <a:r>
              <a:rPr lang="ru-RU" sz="2800" dirty="0" smtClean="0"/>
              <a:t>4.М.Гаджиева – аварцы</a:t>
            </a:r>
            <a:br>
              <a:rPr lang="ru-RU" sz="2800" dirty="0" smtClean="0"/>
            </a:br>
            <a:r>
              <a:rPr lang="ru-RU" sz="2800" dirty="0" smtClean="0"/>
              <a:t>6. М. Магомеда-</a:t>
            </a:r>
            <a:r>
              <a:rPr lang="ru-RU" sz="2800" dirty="0" err="1" smtClean="0"/>
              <a:t>Чалобова</a:t>
            </a:r>
            <a:r>
              <a:rPr lang="ru-RU" sz="2800" dirty="0" smtClean="0"/>
              <a:t> –Лакцы</a:t>
            </a:r>
            <a:br>
              <a:rPr lang="ru-RU" sz="2800" dirty="0" smtClean="0"/>
            </a:br>
            <a:r>
              <a:rPr lang="ru-RU" sz="2800" dirty="0" smtClean="0"/>
              <a:t>7.А. </a:t>
            </a:r>
            <a:r>
              <a:rPr lang="ru-RU" sz="2800" dirty="0" err="1" smtClean="0"/>
              <a:t>Абдулманапова</a:t>
            </a:r>
            <a:r>
              <a:rPr lang="ru-RU" sz="2800" dirty="0" smtClean="0"/>
              <a:t>-Даргинцы</a:t>
            </a:r>
            <a:br>
              <a:rPr lang="ru-RU" sz="2800" dirty="0" smtClean="0"/>
            </a:b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6999581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8490" y="570156"/>
            <a:ext cx="7756263" cy="5883180"/>
          </a:xfrm>
        </p:spPr>
        <p:txBody>
          <a:bodyPr/>
          <a:lstStyle/>
          <a:p>
            <a:r>
              <a:rPr lang="ru-RU" dirty="0" smtClean="0">
                <a:solidFill>
                  <a:srgbClr val="0070C0"/>
                </a:solidFill>
              </a:rPr>
              <a:t>Актуальность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sz="2400" dirty="0"/>
              <a:t>Х</a:t>
            </a:r>
            <a:r>
              <a:rPr lang="ru-RU" sz="2400" dirty="0" smtClean="0"/>
              <a:t>удожественная литература сопровождает человека с первых лет его жизни. И в дошкольном детстве закладывается фундамент на который будет опираться все последующие знакомство с огромным литературным наследием.</a:t>
            </a:r>
            <a:br>
              <a:rPr lang="ru-RU" sz="2400" dirty="0" smtClean="0"/>
            </a:br>
            <a:r>
              <a:rPr lang="ru-RU" sz="2400" dirty="0" smtClean="0"/>
              <a:t>Худ. литература сопровождает человека всю его жизнь, и служит могучим действенным средством умственного, нравственного и эстетического воспитания детей, она оказывает огромное влияние на развитие и обогащение речи ребенка. Она обогащает эмоции, воспитывает воображение и дает ребенку образцы народного языка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01050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83341" y="404665"/>
            <a:ext cx="6777318" cy="2232248"/>
          </a:xfrm>
        </p:spPr>
        <p:txBody>
          <a:bodyPr/>
          <a:lstStyle/>
          <a:p>
            <a:r>
              <a:rPr lang="ru-RU" sz="2800" b="1" dirty="0" smtClean="0"/>
              <a:t>Цель</a:t>
            </a:r>
            <a:r>
              <a:rPr lang="ru-RU" sz="2800" dirty="0" smtClean="0"/>
              <a:t>: эстетическое развитие детей дошкольного возраста через формирование устойчивого интереса к художественной литературы Дагестана</a:t>
            </a:r>
            <a:endParaRPr lang="ru-RU" sz="28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75656" y="3429000"/>
            <a:ext cx="6400800" cy="3096344"/>
          </a:xfrm>
        </p:spPr>
        <p:txBody>
          <a:bodyPr>
            <a:noAutofit/>
          </a:bodyPr>
          <a:lstStyle/>
          <a:p>
            <a:r>
              <a:rPr lang="ru-RU" sz="2800" b="1" dirty="0" smtClean="0"/>
              <a:t>Задачи:</a:t>
            </a:r>
            <a:r>
              <a:rPr lang="ru-RU" sz="2800" dirty="0" smtClean="0"/>
              <a:t> проанализировать методическую литературу по данной теме. Повысить собственный уровень знаний путем изучения необходимой литературы. Развивать интерес родителей к совместной работе в данном направлении.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5643714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755576" y="0"/>
            <a:ext cx="7756263" cy="2636912"/>
          </a:xfrm>
        </p:spPr>
        <p:txBody>
          <a:bodyPr/>
          <a:lstStyle/>
          <a:p>
            <a:r>
              <a:rPr lang="ru-RU" dirty="0" smtClean="0">
                <a:solidFill>
                  <a:srgbClr val="0070C0"/>
                </a:solidFill>
              </a:rPr>
              <a:t>Знакомство с фольклором </a:t>
            </a:r>
            <a:r>
              <a:rPr lang="ru-RU" sz="3600" dirty="0" smtClean="0"/>
              <a:t>Дагестана-колыбельная песня</a:t>
            </a:r>
            <a:br>
              <a:rPr lang="ru-RU" sz="3600" dirty="0" smtClean="0"/>
            </a:br>
            <a:r>
              <a:rPr lang="ru-RU" sz="3600" dirty="0" smtClean="0"/>
              <a:t> «Спи дитя сыночек мой»</a:t>
            </a:r>
            <a:endParaRPr lang="ru-RU" sz="3600" dirty="0"/>
          </a:p>
        </p:txBody>
      </p:sp>
      <p:pic>
        <p:nvPicPr>
          <p:cNvPr id="11" name="Объект 10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2636912"/>
            <a:ext cx="3803650" cy="3836725"/>
          </a:xfrm>
        </p:spPr>
      </p:pic>
      <p:pic>
        <p:nvPicPr>
          <p:cNvPr id="12" name="Объект 11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2708920"/>
            <a:ext cx="3803650" cy="3629396"/>
          </a:xfrm>
        </p:spPr>
      </p:pic>
    </p:spTree>
    <p:extLst>
      <p:ext uri="{BB962C8B-B14F-4D97-AF65-F5344CB8AC3E}">
        <p14:creationId xmlns:p14="http://schemas.microsoft.com/office/powerpoint/2010/main" val="33597639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11560" y="188640"/>
            <a:ext cx="8064895" cy="2880320"/>
          </a:xfrm>
        </p:spPr>
        <p:txBody>
          <a:bodyPr/>
          <a:lstStyle/>
          <a:p>
            <a:r>
              <a:rPr lang="ru-RU" sz="3200" dirty="0" smtClean="0">
                <a:solidFill>
                  <a:srgbClr val="0070C0"/>
                </a:solidFill>
              </a:rPr>
              <a:t>Чтение стихотворения </a:t>
            </a:r>
            <a:br>
              <a:rPr lang="ru-RU" sz="3200" dirty="0" smtClean="0">
                <a:solidFill>
                  <a:srgbClr val="0070C0"/>
                </a:solidFill>
              </a:rPr>
            </a:br>
            <a:r>
              <a:rPr lang="ru-RU" sz="3200" dirty="0" smtClean="0">
                <a:solidFill>
                  <a:srgbClr val="0070C0"/>
                </a:solidFill>
              </a:rPr>
              <a:t>«Дождик, дождик»(аварское)</a:t>
            </a: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b="1" dirty="0" smtClean="0"/>
              <a:t>Цель: </a:t>
            </a:r>
            <a:r>
              <a:rPr lang="ru-RU" sz="2800" dirty="0" smtClean="0"/>
              <a:t>Развивать</a:t>
            </a:r>
            <a:r>
              <a:rPr lang="ru-RU" sz="2800" b="1" dirty="0" smtClean="0"/>
              <a:t> </a:t>
            </a:r>
            <a:r>
              <a:rPr lang="ru-RU" sz="2800" dirty="0" smtClean="0"/>
              <a:t>умение переключать слуховое внимание; вызвать у детей эмоциональный отклик, ритмом штрихов передавать капельки дождя</a:t>
            </a:r>
            <a:endParaRPr lang="ru-RU" sz="2800" dirty="0"/>
          </a:p>
        </p:txBody>
      </p:sp>
      <p:pic>
        <p:nvPicPr>
          <p:cNvPr id="10" name="Объект 9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3212976"/>
            <a:ext cx="3672408" cy="3300611"/>
          </a:xfrm>
        </p:spPr>
      </p:pic>
      <p:pic>
        <p:nvPicPr>
          <p:cNvPr id="12" name="Объект 11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3096" y="3212976"/>
            <a:ext cx="3583359" cy="3456384"/>
          </a:xfrm>
        </p:spPr>
      </p:pic>
    </p:spTree>
    <p:extLst>
      <p:ext uri="{BB962C8B-B14F-4D97-AF65-F5344CB8AC3E}">
        <p14:creationId xmlns:p14="http://schemas.microsoft.com/office/powerpoint/2010/main" val="34244771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3717032"/>
            <a:ext cx="3803650" cy="2852737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3717032"/>
            <a:ext cx="3803650" cy="2852737"/>
          </a:xfrm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539552" y="116632"/>
            <a:ext cx="8412162" cy="3240360"/>
          </a:xfrm>
        </p:spPr>
        <p:txBody>
          <a:bodyPr/>
          <a:lstStyle/>
          <a:p>
            <a:r>
              <a:rPr lang="ru-RU" sz="3600" dirty="0" smtClean="0">
                <a:solidFill>
                  <a:srgbClr val="0070C0"/>
                </a:solidFill>
              </a:rPr>
              <a:t>«Купание братика куклы </a:t>
            </a:r>
            <a:r>
              <a:rPr lang="ru-RU" sz="3600" dirty="0" err="1" smtClean="0">
                <a:solidFill>
                  <a:srgbClr val="0070C0"/>
                </a:solidFill>
              </a:rPr>
              <a:t>Асият</a:t>
            </a:r>
            <a:r>
              <a:rPr lang="ru-RU" sz="3600" dirty="0" smtClean="0">
                <a:solidFill>
                  <a:srgbClr val="0070C0"/>
                </a:solidFill>
              </a:rPr>
              <a:t>»</a:t>
            </a: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2800" b="1" dirty="0" smtClean="0"/>
              <a:t>Цель: </a:t>
            </a:r>
            <a:r>
              <a:rPr lang="ru-RU" sz="2800" dirty="0" smtClean="0"/>
              <a:t>вызвать интерес от чтения Дагестанской </a:t>
            </a:r>
            <a:r>
              <a:rPr lang="ru-RU" sz="2800" dirty="0" err="1" smtClean="0"/>
              <a:t>потешки</a:t>
            </a:r>
            <a:r>
              <a:rPr lang="ru-RU" sz="2800" dirty="0"/>
              <a:t> </a:t>
            </a:r>
            <a:r>
              <a:rPr lang="ru-RU" sz="2800" dirty="0" smtClean="0"/>
              <a:t>«Как водичка вниз течет»(</a:t>
            </a:r>
            <a:r>
              <a:rPr lang="ru-RU" sz="2800" dirty="0" err="1"/>
              <a:t>л</a:t>
            </a:r>
            <a:r>
              <a:rPr lang="ru-RU" sz="2800" dirty="0" err="1" smtClean="0"/>
              <a:t>акская</a:t>
            </a:r>
            <a:r>
              <a:rPr lang="ru-RU" sz="2800" dirty="0" smtClean="0"/>
              <a:t>); воспитать интерес к выполнению культурно гигиенических навыков, побудить детей к постоянному их соблюдению, закрепить знания</a:t>
            </a:r>
            <a:br>
              <a:rPr lang="ru-RU" sz="2800" dirty="0" smtClean="0"/>
            </a:br>
            <a:r>
              <a:rPr lang="ru-RU" sz="2800" dirty="0" smtClean="0"/>
              <a:t> о свойствах воды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9842206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80920" cy="2808312"/>
          </a:xfrm>
        </p:spPr>
        <p:txBody>
          <a:bodyPr/>
          <a:lstStyle/>
          <a:p>
            <a:r>
              <a:rPr lang="ru-RU" sz="3600" dirty="0" smtClean="0">
                <a:solidFill>
                  <a:srgbClr val="0070C0"/>
                </a:solidFill>
              </a:rPr>
              <a:t>Чтение произведения </a:t>
            </a:r>
            <a:r>
              <a:rPr lang="ru-RU" sz="3600" dirty="0" err="1" smtClean="0">
                <a:solidFill>
                  <a:srgbClr val="0070C0"/>
                </a:solidFill>
              </a:rPr>
              <a:t>А.Раджабовой</a:t>
            </a:r>
            <a:r>
              <a:rPr lang="ru-RU" sz="3600" dirty="0" smtClean="0">
                <a:solidFill>
                  <a:srgbClr val="0070C0"/>
                </a:solidFill>
              </a:rPr>
              <a:t> «Два цыпленка»</a:t>
            </a: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2800" b="1" dirty="0" err="1" smtClean="0"/>
              <a:t>Цель:</a:t>
            </a:r>
            <a:r>
              <a:rPr lang="ru-RU" sz="2800" dirty="0" err="1" smtClean="0"/>
              <a:t>Учить</a:t>
            </a:r>
            <a:r>
              <a:rPr lang="ru-RU" sz="2800" b="1" dirty="0" smtClean="0"/>
              <a:t> </a:t>
            </a:r>
            <a:r>
              <a:rPr lang="ru-RU" sz="2800" dirty="0" smtClean="0"/>
              <a:t>слушать произведение внимательно. Воспитывать у детей заботливое отношение к птицам; развивать замысел, учить способом аппликации из частей (кругов) делать цыплят </a:t>
            </a:r>
            <a:endParaRPr lang="ru-RU" sz="2800" dirty="0"/>
          </a:p>
        </p:txBody>
      </p:sp>
      <p:pic>
        <p:nvPicPr>
          <p:cNvPr id="13" name="Объект 12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140968"/>
            <a:ext cx="3528392" cy="3300611"/>
          </a:xfrm>
        </p:spPr>
      </p:pic>
      <p:pic>
        <p:nvPicPr>
          <p:cNvPr id="15" name="Объект 14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3212976"/>
            <a:ext cx="3672408" cy="3312368"/>
          </a:xfrm>
        </p:spPr>
      </p:pic>
    </p:spTree>
    <p:extLst>
      <p:ext uri="{BB962C8B-B14F-4D97-AF65-F5344CB8AC3E}">
        <p14:creationId xmlns:p14="http://schemas.microsoft.com/office/powerpoint/2010/main" val="16614875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Заголовок 18"/>
          <p:cNvSpPr>
            <a:spLocks noGrp="1"/>
          </p:cNvSpPr>
          <p:nvPr>
            <p:ph type="title"/>
          </p:nvPr>
        </p:nvSpPr>
        <p:spPr>
          <a:xfrm>
            <a:off x="467544" y="17294"/>
            <a:ext cx="8208912" cy="2475602"/>
          </a:xfrm>
        </p:spPr>
        <p:txBody>
          <a:bodyPr/>
          <a:lstStyle/>
          <a:p>
            <a:r>
              <a:rPr lang="ru-RU" sz="3600" dirty="0" smtClean="0">
                <a:solidFill>
                  <a:srgbClr val="0070C0"/>
                </a:solidFill>
              </a:rPr>
              <a:t>Разучивание Дагестанского фольклора</a:t>
            </a:r>
            <a:br>
              <a:rPr lang="ru-RU" sz="3600" dirty="0" smtClean="0">
                <a:solidFill>
                  <a:srgbClr val="0070C0"/>
                </a:solidFill>
              </a:rPr>
            </a:br>
            <a:r>
              <a:rPr lang="ru-RU" sz="3600" dirty="0" smtClean="0">
                <a:solidFill>
                  <a:srgbClr val="0070C0"/>
                </a:solidFill>
              </a:rPr>
              <a:t> « Люлечка качайся»</a:t>
            </a: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2800" b="1" dirty="0" smtClean="0"/>
              <a:t>Цель: </a:t>
            </a:r>
            <a:r>
              <a:rPr lang="ru-RU" sz="2800" dirty="0" smtClean="0"/>
              <a:t>Продолжать развивать интерес детей к Дагестанскому фольклору.</a:t>
            </a:r>
            <a:endParaRPr lang="ru-RU" sz="2800" dirty="0"/>
          </a:p>
        </p:txBody>
      </p:sp>
      <p:pic>
        <p:nvPicPr>
          <p:cNvPr id="25" name="Объект 24"/>
          <p:cNvPicPr>
            <a:picLocks noGrp="1" noChangeAspect="1"/>
          </p:cNvPicPr>
          <p:nvPr>
            <p:ph sz="quarter" idx="1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708920"/>
            <a:ext cx="3789264" cy="3876675"/>
          </a:xfrm>
        </p:spPr>
      </p:pic>
      <p:pic>
        <p:nvPicPr>
          <p:cNvPr id="27" name="Объект 26"/>
          <p:cNvPicPr>
            <a:picLocks noGrp="1" noChangeAspect="1"/>
          </p:cNvPicPr>
          <p:nvPr>
            <p:ph sz="quarter" idx="14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2708920"/>
            <a:ext cx="3803650" cy="3816424"/>
          </a:xfrm>
        </p:spPr>
      </p:pic>
      <p:pic>
        <p:nvPicPr>
          <p:cNvPr id="2" name="Saundtrek_k_filmu_8_zhencshin_-_Mon_Amore_(Gybka.com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075" y="920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108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8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288758"/>
            <a:ext cx="7756263" cy="1628074"/>
          </a:xfrm>
        </p:spPr>
        <p:txBody>
          <a:bodyPr/>
          <a:lstStyle/>
          <a:p>
            <a:r>
              <a:rPr lang="ru-RU" sz="3200" dirty="0" smtClean="0">
                <a:solidFill>
                  <a:srgbClr val="0070C0"/>
                </a:solidFill>
              </a:rPr>
              <a:t>Знакомство с </a:t>
            </a:r>
            <a:r>
              <a:rPr lang="ru-RU" sz="3200" dirty="0" err="1" smtClean="0">
                <a:solidFill>
                  <a:srgbClr val="0070C0"/>
                </a:solidFill>
              </a:rPr>
              <a:t>лакской</a:t>
            </a:r>
            <a:r>
              <a:rPr lang="ru-RU" sz="3200" dirty="0" smtClean="0">
                <a:solidFill>
                  <a:srgbClr val="0070C0"/>
                </a:solidFill>
              </a:rPr>
              <a:t> колыбельной песенкой «</a:t>
            </a:r>
            <a:r>
              <a:rPr lang="ru-RU" sz="3200" dirty="0" err="1" smtClean="0">
                <a:solidFill>
                  <a:srgbClr val="0070C0"/>
                </a:solidFill>
              </a:rPr>
              <a:t>Лаллур</a:t>
            </a:r>
            <a:r>
              <a:rPr lang="ru-RU" sz="3200" dirty="0" smtClean="0">
                <a:solidFill>
                  <a:srgbClr val="0070C0"/>
                </a:solidFill>
              </a:rPr>
              <a:t> - бай»»</a:t>
            </a:r>
            <a:endParaRPr lang="ru-RU" sz="3200" dirty="0">
              <a:solidFill>
                <a:srgbClr val="0070C0"/>
              </a:solidFill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2691" y="3874082"/>
            <a:ext cx="3355786" cy="2943181"/>
          </a:xfrm>
        </p:spPr>
      </p:pic>
      <p:pic>
        <p:nvPicPr>
          <p:cNvPr id="10" name="Объект 9"/>
          <p:cNvPicPr>
            <a:picLocks noGrp="1" noChangeAspect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14" y="3923051"/>
            <a:ext cx="3312368" cy="2907625"/>
          </a:xfrm>
        </p:spPr>
      </p:pic>
      <p:pic>
        <p:nvPicPr>
          <p:cNvPr id="11" name="Объект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2060848"/>
            <a:ext cx="3355786" cy="2924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226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вердый переплет">
  <a:themeElements>
    <a:clrScheme name="Твердый переплет">
      <a:dk1>
        <a:sysClr val="windowText" lastClr="000000"/>
      </a:dk1>
      <a:lt1>
        <a:sysClr val="window" lastClr="FFFFFF"/>
      </a:lt1>
      <a:dk2>
        <a:srgbClr val="895D1D"/>
      </a:dk2>
      <a:lt2>
        <a:srgbClr val="ECE9C6"/>
      </a:lt2>
      <a:accent1>
        <a:srgbClr val="873624"/>
      </a:accent1>
      <a:accent2>
        <a:srgbClr val="D6862D"/>
      </a:accent2>
      <a:accent3>
        <a:srgbClr val="D0BE40"/>
      </a:accent3>
      <a:accent4>
        <a:srgbClr val="877F6C"/>
      </a:accent4>
      <a:accent5>
        <a:srgbClr val="972109"/>
      </a:accent5>
      <a:accent6>
        <a:srgbClr val="AEB795"/>
      </a:accent6>
      <a:hlink>
        <a:srgbClr val="CC9900"/>
      </a:hlink>
      <a:folHlink>
        <a:srgbClr val="B2B2B2"/>
      </a:folHlink>
    </a:clrScheme>
    <a:fontScheme name="Твердый переплет">
      <a:maj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궁서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Твердый переплет">
      <a:fillStyleLst>
        <a:solidFill>
          <a:schemeClr val="phClr"/>
        </a:solidFill>
        <a:solidFill>
          <a:schemeClr val="phClr">
            <a:tint val="68000"/>
            <a:shade val="94000"/>
            <a:satMod val="300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80000"/>
                <a:lumMod val="98000"/>
              </a:schemeClr>
            </a:gs>
            <a:gs pos="100000">
              <a:schemeClr val="phClr">
                <a:satMod val="130000"/>
              </a:schemeClr>
            </a:gs>
          </a:gsLst>
          <a:lin ang="5160000" scaled="0"/>
        </a:gradFill>
      </a:fillStyleLst>
      <a:lnStyleLst>
        <a:ln w="12700" cap="flat" cmpd="sng" algn="ctr">
          <a:solidFill>
            <a:schemeClr val="phClr">
              <a:shade val="90000"/>
              <a:lumMod val="90000"/>
            </a:schemeClr>
          </a:solidFill>
          <a:prstDash val="solid"/>
        </a:ln>
        <a:ln w="19050" cap="flat" cmpd="sng" algn="ctr">
          <a:solidFill>
            <a:schemeClr val="phClr">
              <a:shade val="75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12700" dir="5400000" rotWithShape="0">
              <a:srgbClr val="000000">
                <a:alpha val="1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6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400000"/>
            </a:lightRig>
          </a:scene3d>
          <a:sp3d>
            <a:bevelT w="25400" h="25400"/>
          </a:sp3d>
        </a:effectStyle>
      </a:effectStyleLst>
      <a:bgFillStyleLst>
        <a:solidFill>
          <a:schemeClr val="phClr">
            <a:tint val="96000"/>
            <a:lumMod val="11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3000"/>
                <a:shade val="20000"/>
              </a:schemeClr>
              <a:schemeClr val="phClr">
                <a:tint val="90000"/>
                <a:shade val="85000"/>
                <a:satMod val="115000"/>
              </a:schemeClr>
            </a:duotone>
          </a:blip>
          <a:tile tx="0" ty="0" sx="60000" sy="6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hade val="50000"/>
                <a:satMod val="340000"/>
                <a:lumMod val="40000"/>
              </a:schemeClr>
              <a:schemeClr val="phClr">
                <a:tint val="92000"/>
                <a:shade val="94000"/>
                <a:hueMod val="110000"/>
                <a:satMod val="236000"/>
                <a:lum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Hardcover</Template>
  <TotalTime>519</TotalTime>
  <Words>139</Words>
  <Application>Microsoft Office PowerPoint</Application>
  <PresentationFormat>Экран (4:3)</PresentationFormat>
  <Paragraphs>29</Paragraphs>
  <Slides>14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8" baseType="lpstr">
      <vt:lpstr>Book Antiqua</vt:lpstr>
      <vt:lpstr>Times New Roman</vt:lpstr>
      <vt:lpstr>Wingdings</vt:lpstr>
      <vt:lpstr>Твердый переплет</vt:lpstr>
      <vt:lpstr> Работа в детском саду в рамках проекта:  «100 лет ДАССР» ( ознакомление с художественной литературой – Дагестан)</vt:lpstr>
      <vt:lpstr>Актуальность Художественная литература сопровождает человека с первых лет его жизни. И в дошкольном детстве закладывается фундамент на который будет опираться все последующие знакомство с огромным литературным наследием. Худ. литература сопровождает человека всю его жизнь, и служит могучим действенным средством умственного, нравственного и эстетического воспитания детей, она оказывает огромное влияние на развитие и обогащение речи ребенка. Она обогащает эмоции, воспитывает воображение и дает ребенку образцы народного языка </vt:lpstr>
      <vt:lpstr>Цель: эстетическое развитие детей дошкольного возраста через формирование устойчивого интереса к художественной литературы Дагестана</vt:lpstr>
      <vt:lpstr>Знакомство с фольклором Дагестана-колыбельная песня  «Спи дитя сыночек мой»</vt:lpstr>
      <vt:lpstr>Чтение стихотворения  «Дождик, дождик»(аварское) Цель: Развивать умение переключать слуховое внимание; вызвать у детей эмоциональный отклик, ритмом штрихов передавать капельки дождя</vt:lpstr>
      <vt:lpstr>«Купание братика куклы Асият» Цель: вызвать интерес от чтения Дагестанской потешки «Как водичка вниз течет»(лакская); воспитать интерес к выполнению культурно гигиенических навыков, побудить детей к постоянному их соблюдению, закрепить знания  о свойствах воды</vt:lpstr>
      <vt:lpstr>Чтение произведения А.Раджабовой «Два цыпленка» Цель:Учить слушать произведение внимательно. Воспитывать у детей заботливое отношение к птицам; развивать замысел, учить способом аппликации из частей (кругов) делать цыплят </vt:lpstr>
      <vt:lpstr>Разучивание Дагестанского фольклора  « Люлечка качайся» Цель: Продолжать развивать интерес детей к Дагестанскому фольклору.</vt:lpstr>
      <vt:lpstr>Знакомство с лакской колыбельной песенкой «Лаллур - бай»»</vt:lpstr>
      <vt:lpstr> Комплексное занятие по теме: «Роспись кубачинских украшений»</vt:lpstr>
      <vt:lpstr>Посещение с детьми мини музея  «Очаг мой- родной Дагестан»</vt:lpstr>
      <vt:lpstr>«Очаг мой – родной Дагестан»</vt:lpstr>
      <vt:lpstr>«Очаг мой – родной Дагестан»</vt:lpstr>
      <vt:lpstr>Литература 1.Гасанова Р.Х. Мирзоев Ш.А. «Фольклор и литература народов Дагестана» 2.М.Атабаев – Кумыки 3. Г. Азизова- Табасаранцы 4.М.Гаджиева – аварцы 6. М. Магомеда-Чалобова –Лакцы 7.А. Абдулманапова-Даргинцы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</dc:creator>
  <cp:lastModifiedBy>user</cp:lastModifiedBy>
  <cp:revision>30</cp:revision>
  <dcterms:created xsi:type="dcterms:W3CDTF">2021-02-09T11:05:04Z</dcterms:created>
  <dcterms:modified xsi:type="dcterms:W3CDTF">2021-03-10T10:45:49Z</dcterms:modified>
</cp:coreProperties>
</file>