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58" r:id="rId2"/>
    <p:sldId id="271" r:id="rId3"/>
    <p:sldId id="265" r:id="rId4"/>
    <p:sldId id="280" r:id="rId5"/>
    <p:sldId id="283" r:id="rId6"/>
    <p:sldId id="279" r:id="rId7"/>
    <p:sldId id="276" r:id="rId8"/>
    <p:sldId id="275" r:id="rId9"/>
    <p:sldId id="266" r:id="rId10"/>
    <p:sldId id="277" r:id="rId11"/>
    <p:sldId id="278" r:id="rId12"/>
    <p:sldId id="274" r:id="rId13"/>
    <p:sldId id="281" r:id="rId14"/>
    <p:sldId id="282" r:id="rId15"/>
    <p:sldId id="269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118" autoAdjust="0"/>
  </p:normalViewPr>
  <p:slideViewPr>
    <p:cSldViewPr>
      <p:cViewPr varScale="1">
        <p:scale>
          <a:sx n="84" d="100"/>
          <a:sy n="84" d="100"/>
        </p:scale>
        <p:origin x="-61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B6E24-1FBA-44B4-B2F0-8CB383899D5B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70EF32-B4C8-4DF2-8159-06B75B153E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016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568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282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877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3929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777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7188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231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7305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353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891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703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411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148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95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734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316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00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6747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548715" cy="576064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FF00"/>
                </a:solidFill>
                <a:latin typeface="Monotype Corsiva" panose="03010101010201010101" pitchFamily="66" charset="0"/>
                <a:cs typeface="Times New Roman" pitchFamily="18" charset="0"/>
              </a:rPr>
              <a:t>Государственное бюджетное дошкольное </a:t>
            </a:r>
            <a:r>
              <a:rPr lang="ru-RU" sz="1400" dirty="0">
                <a:solidFill>
                  <a:srgbClr val="FFFF00"/>
                </a:solidFill>
                <a:latin typeface="Monotype Corsiva" panose="03010101010201010101" pitchFamily="66" charset="0"/>
                <a:cs typeface="Times New Roman" pitchFamily="18" charset="0"/>
              </a:rPr>
              <a:t>о</a:t>
            </a:r>
            <a:r>
              <a:rPr lang="ru-RU" sz="1400" dirty="0" smtClean="0">
                <a:solidFill>
                  <a:srgbClr val="FFFF00"/>
                </a:solidFill>
                <a:latin typeface="Monotype Corsiva" panose="03010101010201010101" pitchFamily="66" charset="0"/>
                <a:cs typeface="Times New Roman" pitchFamily="18" charset="0"/>
              </a:rPr>
              <a:t>бразовательное </a:t>
            </a:r>
            <a:r>
              <a:rPr lang="ru-RU" sz="1400" dirty="0">
                <a:solidFill>
                  <a:srgbClr val="FFFF00"/>
                </a:solidFill>
                <a:latin typeface="Monotype Corsiva" panose="03010101010201010101" pitchFamily="66" charset="0"/>
                <a:cs typeface="Times New Roman" pitchFamily="18" charset="0"/>
              </a:rPr>
              <a:t>у</a:t>
            </a:r>
            <a:r>
              <a:rPr lang="ru-RU" sz="1400" dirty="0" smtClean="0">
                <a:solidFill>
                  <a:srgbClr val="FFFF00"/>
                </a:solidFill>
                <a:latin typeface="Monotype Corsiva" panose="03010101010201010101" pitchFamily="66" charset="0"/>
                <a:cs typeface="Times New Roman" pitchFamily="18" charset="0"/>
              </a:rPr>
              <a:t>чреждение Республики Дагестан «Детский сад № 92 Звездочка»</a:t>
            </a:r>
            <a:endParaRPr lang="ru-RU" sz="1400" dirty="0">
              <a:solidFill>
                <a:srgbClr val="FFFF00"/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5678661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5100" b="1" dirty="0" smtClean="0">
                <a:solidFill>
                  <a:schemeClr val="tx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Презентация на тему:</a:t>
            </a:r>
            <a:br>
              <a:rPr lang="ru-RU" sz="5100" b="1" dirty="0" smtClean="0">
                <a:solidFill>
                  <a:schemeClr val="tx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5100" b="1" dirty="0" smtClean="0">
                <a:solidFill>
                  <a:schemeClr val="tx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 «Бережливые технологии в ДОУ»</a:t>
            </a:r>
          </a:p>
          <a:p>
            <a:pPr marL="0" indent="0" algn="ctr">
              <a:buNone/>
            </a:pPr>
            <a:endPara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pPr algn="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pPr algn="r">
              <a:buNone/>
            </a:pPr>
            <a:endParaRPr lang="ru-RU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400" dirty="0" smtClean="0">
                <a:solidFill>
                  <a:srgbClr val="92D050"/>
                </a:solidFill>
                <a:latin typeface="Monotype Corsiva" panose="03010101010201010101" pitchFamily="66" charset="0"/>
                <a:cs typeface="Times New Roman" pitchFamily="18" charset="0"/>
              </a:rPr>
              <a:t> </a:t>
            </a:r>
          </a:p>
          <a:p>
            <a:pPr algn="r">
              <a:buNone/>
            </a:pPr>
            <a:endParaRPr lang="ru-RU" sz="2400" dirty="0" smtClean="0">
              <a:solidFill>
                <a:srgbClr val="92D05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pPr algn="r">
              <a:buNone/>
            </a:pPr>
            <a:endParaRPr lang="ru-RU" sz="2400" dirty="0">
              <a:solidFill>
                <a:srgbClr val="92D05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pPr algn="r">
              <a:buNone/>
            </a:pPr>
            <a:endParaRPr lang="ru-RU" sz="2400" dirty="0" smtClean="0">
              <a:solidFill>
                <a:srgbClr val="92D05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pPr algn="r">
              <a:buNone/>
            </a:pPr>
            <a:endParaRPr lang="ru-RU" sz="2400" dirty="0">
              <a:solidFill>
                <a:srgbClr val="92D05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400" dirty="0" smtClean="0">
                <a:solidFill>
                  <a:srgbClr val="92D050"/>
                </a:solidFill>
                <a:latin typeface="Monotype Corsiva" panose="03010101010201010101" pitchFamily="66" charset="0"/>
                <a:cs typeface="Times New Roman" pitchFamily="18" charset="0"/>
              </a:rPr>
              <a:t>Руководители проекта: Курбанова М.М.</a:t>
            </a:r>
          </a:p>
          <a:p>
            <a:pPr algn="r">
              <a:buNone/>
            </a:pPr>
            <a:r>
              <a:rPr lang="ru-RU" sz="2400" dirty="0" smtClean="0">
                <a:solidFill>
                  <a:srgbClr val="92D050"/>
                </a:solidFill>
                <a:latin typeface="Monotype Corsiva" panose="03010101010201010101" pitchFamily="66" charset="0"/>
                <a:cs typeface="Times New Roman" pitchFamily="18" charset="0"/>
              </a:rPr>
              <a:t>                                                                        </a:t>
            </a:r>
            <a:r>
              <a:rPr lang="ru-RU" sz="2400" dirty="0" err="1" smtClean="0">
                <a:solidFill>
                  <a:srgbClr val="92D050"/>
                </a:solidFill>
                <a:latin typeface="Monotype Corsiva" panose="03010101010201010101" pitchFamily="66" charset="0"/>
                <a:cs typeface="Times New Roman" pitchFamily="18" charset="0"/>
              </a:rPr>
              <a:t>Амирбекова</a:t>
            </a:r>
            <a:r>
              <a:rPr lang="ru-RU" sz="2400" dirty="0" smtClean="0">
                <a:solidFill>
                  <a:srgbClr val="92D050"/>
                </a:solidFill>
                <a:latin typeface="Monotype Corsiva" panose="03010101010201010101" pitchFamily="66" charset="0"/>
                <a:cs typeface="Times New Roman" pitchFamily="18" charset="0"/>
              </a:rPr>
              <a:t> М.М.</a:t>
            </a:r>
          </a:p>
          <a:p>
            <a:pPr algn="r">
              <a:buNone/>
            </a:pPr>
            <a:r>
              <a:rPr lang="ru-RU" sz="2400" dirty="0" smtClean="0">
                <a:solidFill>
                  <a:srgbClr val="92D050"/>
                </a:solidFill>
                <a:latin typeface="Monotype Corsiva" panose="03010101010201010101" pitchFamily="66" charset="0"/>
                <a:cs typeface="Times New Roman" pitchFamily="18" charset="0"/>
              </a:rPr>
              <a:t>                                                                          </a:t>
            </a:r>
            <a:r>
              <a:rPr lang="ru-RU" sz="2400" dirty="0" err="1" smtClean="0">
                <a:solidFill>
                  <a:srgbClr val="92D050"/>
                </a:solidFill>
                <a:latin typeface="Monotype Corsiva" panose="03010101010201010101" pitchFamily="66" charset="0"/>
                <a:cs typeface="Times New Roman" pitchFamily="18" charset="0"/>
              </a:rPr>
              <a:t>Омарова</a:t>
            </a:r>
            <a:r>
              <a:rPr lang="ru-RU" sz="2400" dirty="0" smtClean="0">
                <a:solidFill>
                  <a:srgbClr val="92D050"/>
                </a:solidFill>
                <a:latin typeface="Monotype Corsiva" panose="03010101010201010101" pitchFamily="66" charset="0"/>
                <a:cs typeface="Times New Roman" pitchFamily="18" charset="0"/>
              </a:rPr>
              <a:t> Е.В.</a:t>
            </a:r>
          </a:p>
          <a:p>
            <a:pPr algn="ctr">
              <a:buNone/>
            </a:pPr>
            <a:r>
              <a:rPr lang="ru-RU" dirty="0" smtClean="0"/>
              <a:t>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597" y="2060848"/>
            <a:ext cx="7200800" cy="29523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365104"/>
            <a:ext cx="7927032" cy="1524000"/>
          </a:xfrm>
        </p:spPr>
        <p:txBody>
          <a:bodyPr>
            <a:noAutofit/>
          </a:bodyPr>
          <a:lstStyle/>
          <a:p>
            <a:pPr algn="ctr"/>
            <a:r>
              <a:rPr lang="ru-RU" cap="none" dirty="0" smtClean="0">
                <a:solidFill>
                  <a:srgbClr val="92D05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до                              после</a:t>
            </a:r>
            <a:r>
              <a:rPr lang="ru-RU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Рациональная организация рабочих мест сотрудников</a:t>
            </a:r>
            <a:br>
              <a:rPr lang="ru-RU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( система 5</a:t>
            </a:r>
            <a:r>
              <a:rPr lang="en-US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S</a:t>
            </a:r>
            <a:r>
              <a:rPr lang="ru-RU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)</a:t>
            </a:r>
            <a:endParaRPr lang="ru-RU" cap="none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8" name="Содержимое 7" descr="IMG-20210126-WA0027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662488" y="533400"/>
            <a:ext cx="3948112" cy="3687688"/>
          </a:xfrm>
        </p:spPr>
      </p:pic>
      <p:pic>
        <p:nvPicPr>
          <p:cNvPr id="7" name="Содержимое 6" descr="IMG-20210126-WA0035.jpg"/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11560" y="533400"/>
            <a:ext cx="3309367" cy="3687688"/>
          </a:xfrm>
        </p:spPr>
      </p:pic>
    </p:spTree>
    <p:extLst>
      <p:ext uri="{BB962C8B-B14F-4D97-AF65-F5344CB8AC3E}">
        <p14:creationId xmlns:p14="http://schemas.microsoft.com/office/powerpoint/2010/main" val="272715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867" y="4365104"/>
            <a:ext cx="7225545" cy="1524000"/>
          </a:xfrm>
        </p:spPr>
        <p:txBody>
          <a:bodyPr>
            <a:noAutofit/>
          </a:bodyPr>
          <a:lstStyle/>
          <a:p>
            <a:pPr algn="ctr"/>
            <a:r>
              <a:rPr lang="ru-RU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Рациональная организация рабочих мест детей и сотрудников</a:t>
            </a:r>
            <a:endParaRPr lang="ru-RU" cap="none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Содержимое 4" descr="IMG-20210126-WA0030.jpg"/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11560" y="534154"/>
            <a:ext cx="3528392" cy="3766384"/>
          </a:xfrm>
        </p:spPr>
      </p:pic>
      <p:pic>
        <p:nvPicPr>
          <p:cNvPr id="8" name="Содержимое 7" descr="IMG-20210126-WA0037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62487" y="533401"/>
            <a:ext cx="3948112" cy="3767137"/>
          </a:xfrm>
        </p:spPr>
      </p:pic>
      <p:sp>
        <p:nvSpPr>
          <p:cNvPr id="3" name="AutoShape 2" descr="blob:https://web.whatsapp.com/27e5a6e2-b946-40e2-8f54-ba06724aee6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871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573" y="4495800"/>
            <a:ext cx="7262641" cy="1957536"/>
          </a:xfrm>
        </p:spPr>
        <p:txBody>
          <a:bodyPr>
            <a:noAutofit/>
          </a:bodyPr>
          <a:lstStyle/>
          <a:p>
            <a:pPr algn="ctr"/>
            <a:r>
              <a:rPr lang="ru-RU" sz="2800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Используя алгоритмы,  научили   детей правилам посещения  туалета, </a:t>
            </a:r>
            <a:r>
              <a:rPr lang="ru-RU" sz="2800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умывания, одевания.</a:t>
            </a:r>
            <a:endParaRPr lang="ru-RU" sz="2800" cap="none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73" y="533400"/>
            <a:ext cx="3119237" cy="3767138"/>
          </a:xfrm>
        </p:spPr>
      </p:pic>
      <p:pic>
        <p:nvPicPr>
          <p:cNvPr id="8" name="Содержимое 7" descr="IMG-20210210-WA0041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000628" y="533400"/>
            <a:ext cx="3357586" cy="3759200"/>
          </a:xfrm>
        </p:spPr>
      </p:pic>
    </p:spTree>
    <p:extLst>
      <p:ext uri="{BB962C8B-B14F-4D97-AF65-F5344CB8AC3E}">
        <p14:creationId xmlns:p14="http://schemas.microsoft.com/office/powerpoint/2010/main" val="2744126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00504"/>
            <a:ext cx="7848872" cy="242889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Monotype Corsiva" panose="03010101010201010101" pitchFamily="66" charset="0"/>
              </a:rPr>
              <a:t>« Быстро, аккуратно и удобно-наша гардеробная!»</a:t>
            </a:r>
            <a:endParaRPr lang="ru-RU" dirty="0">
              <a:latin typeface="Monotype Corsiva" panose="03010101010201010101" pitchFamily="66" charset="0"/>
            </a:endParaRPr>
          </a:p>
        </p:txBody>
      </p:sp>
      <p:pic>
        <p:nvPicPr>
          <p:cNvPr id="8" name="Содержимое 7" descr="IMG-20210211-WA0042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786314" y="533400"/>
            <a:ext cx="3643338" cy="3687688"/>
          </a:xfrm>
        </p:spPr>
      </p:pic>
      <p:pic>
        <p:nvPicPr>
          <p:cNvPr id="7" name="Содержимое 6" descr="IMG-20210211-WA0041.jpg"/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714348" y="533400"/>
            <a:ext cx="3500462" cy="368768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221088"/>
            <a:ext cx="8208912" cy="2286016"/>
          </a:xfrm>
        </p:spPr>
        <p:txBody>
          <a:bodyPr/>
          <a:lstStyle/>
          <a:p>
            <a:pPr algn="ctr"/>
            <a:r>
              <a:rPr lang="ru-RU" dirty="0" smtClean="0">
                <a:latin typeface="Monotype Corsiva" panose="03010101010201010101" pitchFamily="66" charset="0"/>
              </a:rPr>
              <a:t>Чисто, уютно и экономия времени в нашей прачечной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Содержимое 4" descr="IMG-20210211-WA0035.jpg"/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11560" y="533400"/>
            <a:ext cx="3674689" cy="3903712"/>
          </a:xfrm>
        </p:spPr>
      </p:pic>
      <p:pic>
        <p:nvPicPr>
          <p:cNvPr id="6" name="Содержимое 5" descr="IMG-20210211-WA0037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786314" y="533400"/>
            <a:ext cx="3890142" cy="397572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928" y="260648"/>
            <a:ext cx="8181528" cy="1714202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В рамках педагогического совета была проведена викторина «Бережливые технологии в ДОУ» </a:t>
            </a:r>
            <a:br>
              <a:rPr lang="ru-RU" b="1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b="1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подготовили : </a:t>
            </a:r>
            <a:r>
              <a:rPr lang="ru-RU" b="1" cap="none" dirty="0" err="1">
                <a:latin typeface="Monotype Corsiva" panose="03010101010201010101" pitchFamily="66" charset="0"/>
                <a:cs typeface="Times New Roman" panose="02020603050405020304" pitchFamily="18" charset="0"/>
              </a:rPr>
              <a:t>А</a:t>
            </a:r>
            <a:r>
              <a:rPr lang="ru-RU" b="1" cap="none" dirty="0" err="1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мирбекова</a:t>
            </a:r>
            <a:r>
              <a:rPr lang="ru-RU" b="1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М. М., </a:t>
            </a:r>
            <a:r>
              <a:rPr lang="ru-RU" b="1" cap="none" dirty="0" err="1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Омарова</a:t>
            </a:r>
            <a:r>
              <a:rPr lang="ru-RU" b="1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Е.В.</a:t>
            </a:r>
            <a:endParaRPr lang="ru-RU" b="1" cap="none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780928"/>
            <a:ext cx="2994422" cy="3744416"/>
          </a:xfrm>
        </p:spPr>
      </p:pic>
      <p:sp>
        <p:nvSpPr>
          <p:cNvPr id="3" name="Объект 2"/>
          <p:cNvSpPr>
            <a:spLocks noGrp="1"/>
          </p:cNvSpPr>
          <p:nvPr>
            <p:ph sz="quarter" idx="4"/>
          </p:nvPr>
        </p:nvSpPr>
        <p:spPr>
          <a:xfrm>
            <a:off x="457200" y="2132856"/>
            <a:ext cx="4038600" cy="40324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\Desktop\2d938a55-9748-46d7-81e9-a358608ca82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6" r="17697" b="25515"/>
          <a:stretch/>
        </p:blipFill>
        <p:spPr bwMode="auto">
          <a:xfrm>
            <a:off x="179512" y="2852936"/>
            <a:ext cx="3034680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1\Desktop\de307e82-8cd1-4ad8-9039-f1ab017748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528" y="2564904"/>
            <a:ext cx="2952328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392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марият през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370334" cy="627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29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533400" y="4214818"/>
            <a:ext cx="8324880" cy="1950486"/>
          </a:xfrm>
        </p:spPr>
        <p:txBody>
          <a:bodyPr>
            <a:normAutofit fontScale="90000"/>
          </a:bodyPr>
          <a:lstStyle/>
          <a:p>
            <a:pPr algn="ctr">
              <a:tabLst>
                <a:tab pos="7180263" algn="l"/>
              </a:tabLst>
            </a:pPr>
            <a:r>
              <a:rPr lang="ru-RU" sz="3600" b="1" cap="none" dirty="0" smtClean="0">
                <a:solidFill>
                  <a:schemeClr val="tx1">
                    <a:lumMod val="95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 2019 года наш детский сад участвует в проекте «Бережливый детский сад».</a:t>
            </a:r>
            <a:br>
              <a:rPr lang="ru-RU" sz="3600" b="1" cap="none" dirty="0" smtClean="0">
                <a:solidFill>
                  <a:schemeClr val="tx1">
                    <a:lumMod val="95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3600" b="1" cap="none" dirty="0" smtClean="0">
                <a:solidFill>
                  <a:schemeClr val="tx1">
                    <a:lumMod val="95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Руководитель проекта: директор ГБДОУ РД «Детский сад №92 «Звездочка» Магомедова Э.А</a:t>
            </a:r>
            <a:r>
              <a:rPr lang="ru-RU" b="1" cap="none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cap="none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3"/>
          </p:nvPr>
        </p:nvSpPr>
        <p:spPr>
          <a:xfrm>
            <a:off x="533400" y="533401"/>
            <a:ext cx="3967162" cy="31813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" name="Содержимое 13" descr="IMG-20210211-WA0043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929190" y="533400"/>
            <a:ext cx="3714776" cy="3252790"/>
          </a:xfrm>
        </p:spPr>
      </p:pic>
      <p:pic>
        <p:nvPicPr>
          <p:cNvPr id="1026" name="Picture 2" descr="C:\Users\1\Desktop\dc1cbf8f-5395-4d07-be0d-4a9eb64d909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500042"/>
            <a:ext cx="4071966" cy="328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209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5904656"/>
          </a:xfrm>
        </p:spPr>
        <p:txBody>
          <a:bodyPr>
            <a:normAutofit/>
          </a:bodyPr>
          <a:lstStyle/>
          <a:p>
            <a:pPr algn="ctr"/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96" y="260648"/>
            <a:ext cx="8352928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7118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57167"/>
            <a:ext cx="8253442" cy="1285883"/>
          </a:xfrm>
        </p:spPr>
        <p:txBody>
          <a:bodyPr>
            <a:normAutofit/>
          </a:bodyPr>
          <a:lstStyle/>
          <a:p>
            <a:r>
              <a:rPr lang="ru-RU" b="1" dirty="0" smtClean="0"/>
              <a:t>В рамках проекта реализованы следующие мероприятия: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2000240"/>
            <a:ext cx="8253442" cy="4357718"/>
          </a:xfrm>
        </p:spPr>
        <p:txBody>
          <a:bodyPr>
            <a:normAutofit fontScale="92500" lnSpcReduction="20000"/>
          </a:bodyPr>
          <a:lstStyle/>
          <a:p>
            <a:r>
              <a:rPr lang="ru-RU" sz="3500" dirty="0">
                <a:solidFill>
                  <a:schemeClr val="tx1">
                    <a:lumMod val="95000"/>
                  </a:schemeClr>
                </a:solidFill>
              </a:rPr>
              <a:t>-</a:t>
            </a:r>
            <a:r>
              <a:rPr lang="ru-RU" sz="3500" dirty="0" smtClean="0">
                <a:solidFill>
                  <a:schemeClr val="tx1">
                    <a:lumMod val="95000"/>
                  </a:schemeClr>
                </a:solidFill>
                <a:latin typeface="Monotype Corsiva" panose="03010101010201010101" pitchFamily="66" charset="0"/>
              </a:rPr>
              <a:t>Применение визуализации, направленной на повышение безопасности детей, родителей и сотрудников.</a:t>
            </a:r>
          </a:p>
          <a:p>
            <a:r>
              <a:rPr lang="ru-RU" sz="3500" dirty="0">
                <a:solidFill>
                  <a:schemeClr val="tx1">
                    <a:lumMod val="95000"/>
                  </a:schemeClr>
                </a:solidFill>
                <a:latin typeface="Monotype Corsiva" panose="03010101010201010101" pitchFamily="66" charset="0"/>
              </a:rPr>
              <a:t>-</a:t>
            </a:r>
            <a:r>
              <a:rPr lang="ru-RU" sz="3500" dirty="0" smtClean="0">
                <a:solidFill>
                  <a:schemeClr val="tx1">
                    <a:lumMod val="95000"/>
                  </a:schemeClr>
                </a:solidFill>
                <a:latin typeface="Monotype Corsiva" panose="03010101010201010101" pitchFamily="66" charset="0"/>
              </a:rPr>
              <a:t>Стандартизация  ежедневных операций детей и сотрудников.</a:t>
            </a:r>
          </a:p>
          <a:p>
            <a:r>
              <a:rPr lang="ru-RU" sz="3500" dirty="0">
                <a:solidFill>
                  <a:schemeClr val="tx1">
                    <a:lumMod val="95000"/>
                  </a:schemeClr>
                </a:solidFill>
                <a:latin typeface="Monotype Corsiva" panose="03010101010201010101" pitchFamily="66" charset="0"/>
              </a:rPr>
              <a:t>-</a:t>
            </a:r>
            <a:r>
              <a:rPr lang="ru-RU" sz="3500" dirty="0" smtClean="0">
                <a:solidFill>
                  <a:schemeClr val="tx1">
                    <a:lumMod val="95000"/>
                  </a:schemeClr>
                </a:solidFill>
                <a:latin typeface="Monotype Corsiva" panose="03010101010201010101" pitchFamily="66" charset="0"/>
              </a:rPr>
              <a:t>Рациональная организация рабочих мест детей и сотрудников.</a:t>
            </a:r>
          </a:p>
          <a:p>
            <a:r>
              <a:rPr lang="ru-RU" sz="3500" dirty="0" smtClean="0">
                <a:solidFill>
                  <a:schemeClr val="tx1">
                    <a:lumMod val="95000"/>
                  </a:schemeClr>
                </a:solidFill>
                <a:latin typeface="Monotype Corsiva" panose="03010101010201010101" pitchFamily="66" charset="0"/>
              </a:rPr>
              <a:t>-Применение </a:t>
            </a:r>
            <a:r>
              <a:rPr lang="ru-RU" sz="3500" dirty="0" smtClean="0">
                <a:solidFill>
                  <a:schemeClr val="tx1">
                    <a:lumMod val="95000"/>
                  </a:schemeClr>
                </a:solidFill>
                <a:latin typeface="Monotype Corsiva" panose="03010101010201010101" pitchFamily="66" charset="0"/>
              </a:rPr>
              <a:t>стандартизации</a:t>
            </a:r>
            <a:r>
              <a:rPr lang="ru-RU" sz="3500" dirty="0" smtClean="0">
                <a:solidFill>
                  <a:schemeClr val="tx1">
                    <a:lumMod val="9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500" dirty="0" smtClean="0">
                <a:solidFill>
                  <a:schemeClr val="tx1">
                    <a:lumMod val="95000"/>
                  </a:schemeClr>
                </a:solidFill>
                <a:latin typeface="Monotype Corsiva" panose="03010101010201010101" pitchFamily="66" charset="0"/>
              </a:rPr>
              <a:t>гардеробной и прачечной комнаты.</a:t>
            </a:r>
          </a:p>
          <a:p>
            <a:pPr marL="342900" indent="-342900">
              <a:buAutoNum type="arabicParenR"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3400" y="4495800"/>
            <a:ext cx="8077200" cy="1524000"/>
          </a:xfrm>
        </p:spPr>
        <p:txBody>
          <a:bodyPr>
            <a:noAutofit/>
          </a:bodyPr>
          <a:lstStyle/>
          <a:p>
            <a:pPr algn="ctr"/>
            <a:r>
              <a:rPr lang="ru-RU" cap="none" dirty="0" smtClean="0">
                <a:latin typeface="Monotype Corsiva" panose="03010101010201010101" pitchFamily="66" charset="0"/>
              </a:rPr>
              <a:t>Бережливый детский сад </a:t>
            </a:r>
            <a:r>
              <a:rPr lang="ru-RU" cap="none" dirty="0" smtClean="0">
                <a:latin typeface="Monotype Corsiva" panose="03010101010201010101" pitchFamily="66" charset="0"/>
              </a:rPr>
              <a:t>-это </a:t>
            </a:r>
            <a:r>
              <a:rPr lang="ru-RU" cap="none" dirty="0" smtClean="0">
                <a:latin typeface="Monotype Corsiva" panose="03010101010201010101" pitchFamily="66" charset="0"/>
              </a:rPr>
              <a:t>тот сад в котором в первую очередь берегут здоровье детей</a:t>
            </a:r>
            <a:endParaRPr lang="ru-RU" cap="none" dirty="0">
              <a:latin typeface="Monotype Corsiva" panose="03010101010201010101" pitchFamily="66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33400"/>
            <a:ext cx="3678560" cy="37592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533400"/>
            <a:ext cx="3415012" cy="3759200"/>
          </a:xfrm>
        </p:spPr>
      </p:pic>
    </p:spTree>
    <p:extLst>
      <p:ext uri="{BB962C8B-B14F-4D97-AF65-F5344CB8AC3E}">
        <p14:creationId xmlns:p14="http://schemas.microsoft.com/office/powerpoint/2010/main" val="1890394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941168"/>
            <a:ext cx="7560840" cy="1008112"/>
          </a:xfrm>
        </p:spPr>
        <p:txBody>
          <a:bodyPr>
            <a:noAutofit/>
          </a:bodyPr>
          <a:lstStyle/>
          <a:p>
            <a:pPr algn="ctr"/>
            <a:r>
              <a:rPr lang="ru-RU" sz="2800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В результате реализации проектов в детских садах создана удобная навигация в здании и по территории  ДОУ. Проделанная работа позволила  родителям (посетителям) сократить время на нахождение нужного кабинета в здании</a:t>
            </a:r>
            <a:endParaRPr lang="ru-RU" sz="2800" cap="none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Содержимое 4" descr="IMG-20210126-WA0045.jpg"/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1095573" y="533400"/>
            <a:ext cx="2825354" cy="3767138"/>
          </a:xfrm>
        </p:spPr>
      </p:pic>
      <p:pic>
        <p:nvPicPr>
          <p:cNvPr id="6" name="Содержимое 5" descr="IMG-20210126-WA0036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226844" y="533400"/>
            <a:ext cx="2819400" cy="3759200"/>
          </a:xfrm>
        </p:spPr>
      </p:pic>
    </p:spTree>
    <p:extLst>
      <p:ext uri="{BB962C8B-B14F-4D97-AF65-F5344CB8AC3E}">
        <p14:creationId xmlns:p14="http://schemas.microsoft.com/office/powerpoint/2010/main" val="1378120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9855" y="4387056"/>
            <a:ext cx="7084490" cy="2210296"/>
          </a:xfrm>
        </p:spPr>
        <p:txBody>
          <a:bodyPr>
            <a:noAutofit/>
          </a:bodyPr>
          <a:lstStyle/>
          <a:p>
            <a:pPr algn="ctr"/>
            <a:r>
              <a:rPr lang="ru-RU" cap="none" dirty="0" smtClean="0">
                <a:solidFill>
                  <a:srgbClr val="92D05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до </a:t>
            </a:r>
            <a:r>
              <a:rPr lang="ru-RU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ru-RU" cap="none" dirty="0" smtClean="0">
                <a:solidFill>
                  <a:srgbClr val="92D05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после </a:t>
            </a:r>
            <a:br>
              <a:rPr lang="ru-RU" cap="none" dirty="0" smtClean="0">
                <a:solidFill>
                  <a:srgbClr val="92D05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Применение визуализации для безопасного подъема и спуска на лестничных маршах,. </a:t>
            </a:r>
            <a:br>
              <a:rPr lang="ru-RU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На каждой ступеньке - информативные знаки.</a:t>
            </a:r>
            <a:endParaRPr lang="ru-RU" cap="none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Содержимое 4" descr="20210120_125102.jpg"/>
          <p:cNvPicPr>
            <a:picLocks noGrp="1" noChangeAspect="1"/>
          </p:cNvPicPr>
          <p:nvPr>
            <p:ph sz="half" idx="13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533400" y="938574"/>
            <a:ext cx="3949700" cy="2956789"/>
          </a:xfrm>
        </p:spPr>
      </p:pic>
      <p:pic>
        <p:nvPicPr>
          <p:cNvPr id="6" name="Содержимое 5" descr="20210120_125040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62488" y="935199"/>
            <a:ext cx="3948112" cy="2955601"/>
          </a:xfrm>
        </p:spPr>
      </p:pic>
    </p:spTree>
    <p:extLst>
      <p:ext uri="{BB962C8B-B14F-4D97-AF65-F5344CB8AC3E}">
        <p14:creationId xmlns:p14="http://schemas.microsoft.com/office/powerpoint/2010/main" val="491926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7" y="4725144"/>
            <a:ext cx="8352928" cy="1008112"/>
          </a:xfrm>
        </p:spPr>
        <p:txBody>
          <a:bodyPr>
            <a:noAutofit/>
          </a:bodyPr>
          <a:lstStyle/>
          <a:p>
            <a:pPr algn="ctr"/>
            <a:r>
              <a:rPr lang="ru-RU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cap="none" dirty="0" smtClean="0">
                <a:solidFill>
                  <a:srgbClr val="92D05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до </a:t>
            </a:r>
            <a:r>
              <a:rPr lang="ru-RU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               </a:t>
            </a:r>
            <a:r>
              <a:rPr lang="ru-RU" cap="none" dirty="0" smtClean="0">
                <a:solidFill>
                  <a:srgbClr val="92D05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после</a:t>
            </a:r>
            <a:r>
              <a:rPr lang="ru-RU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Применение визуализации, направленной на повышение безопасности детей, родителей и сотрудников.</a:t>
            </a:r>
            <a:endParaRPr lang="ru-RU" cap="none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13" name="Содержимое 12" descr="IMG-20210126-WA0055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226844" y="533400"/>
            <a:ext cx="2819400" cy="3759200"/>
          </a:xfrm>
        </p:spPr>
      </p:pic>
      <p:pic>
        <p:nvPicPr>
          <p:cNvPr id="16" name="Содержимое 15" descr="IMG-20210126-WA0026.jpg"/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1095573" y="533400"/>
            <a:ext cx="2825354" cy="3767138"/>
          </a:xfrm>
        </p:spPr>
      </p:pic>
    </p:spTree>
    <p:extLst>
      <p:ext uri="{BB962C8B-B14F-4D97-AF65-F5344CB8AC3E}">
        <p14:creationId xmlns:p14="http://schemas.microsoft.com/office/powerpoint/2010/main" val="762934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8092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cap="none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cap="none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cap="none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Основной целью внедрения бережливого производства является формирование бережливого сознания дошкольников, бережного отношения к вещам, книгам, предметам. Одним из проектов является </a:t>
            </a:r>
            <a:r>
              <a:rPr lang="ru-RU" sz="3100" b="1" cap="none" dirty="0" err="1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Буккроссинг</a:t>
            </a:r>
            <a:r>
              <a:rPr lang="ru-RU" sz="3100" b="1" cap="none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-это обмен книгами, вещами, предметами</a:t>
            </a:r>
            <a:r>
              <a:rPr lang="ru-RU" sz="3100" b="1" cap="none" dirty="0" smtClean="0">
                <a:solidFill>
                  <a:srgbClr val="11111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.</a:t>
            </a:r>
            <a:endParaRPr lang="ru-RU" sz="3100" b="1" cap="none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7" name="Содержимое 6" descr="IMG-20210210-WA0063.jpg"/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540572" y="533400"/>
            <a:ext cx="3643338" cy="3767138"/>
          </a:xfrm>
        </p:spPr>
      </p:pic>
      <p:pic>
        <p:nvPicPr>
          <p:cNvPr id="9" name="Содержимое 8" descr="IMG-20210210-WA0069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860032" y="533400"/>
            <a:ext cx="3501602" cy="3759200"/>
          </a:xfrm>
        </p:spPr>
      </p:pic>
    </p:spTree>
    <p:extLst>
      <p:ext uri="{BB962C8B-B14F-4D97-AF65-F5344CB8AC3E}">
        <p14:creationId xmlns:p14="http://schemas.microsoft.com/office/powerpoint/2010/main" val="3335215905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2556</TotalTime>
  <Words>186</Words>
  <Application>Microsoft Office PowerPoint</Application>
  <PresentationFormat>Экран (4:3)</PresentationFormat>
  <Paragraphs>33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Сектор</vt:lpstr>
      <vt:lpstr> Государственное бюджетное дошкольное образовательное учреждение Республики Дагестан «Детский сад № 92 Звездочка»</vt:lpstr>
      <vt:lpstr>С 2019 года наш детский сад участвует в проекте «Бережливый детский сад». Руководитель проекта: директор ГБДОУ РД «Детский сад №92 «Звездочка» Магомедова Э.А.  </vt:lpstr>
      <vt:lpstr>Презентация PowerPoint</vt:lpstr>
      <vt:lpstr>В рамках проекта реализованы следующие мероприятия:</vt:lpstr>
      <vt:lpstr>Бережливый детский сад -это тот сад в котором в первую очередь берегут здоровье детей</vt:lpstr>
      <vt:lpstr>В результате реализации проектов в детских садах создана удобная навигация в здании и по территории  ДОУ. Проделанная работа позволила  родителям (посетителям) сократить время на нахождение нужного кабинета в здании</vt:lpstr>
      <vt:lpstr>до                                                после  Применение визуализации для безопасного подъема и спуска на лестничных маршах,.  На каждой ступеньке - информативные знаки.</vt:lpstr>
      <vt:lpstr> до                                        после Применение визуализации, направленной на повышение безопасности детей, родителей и сотрудников.</vt:lpstr>
      <vt:lpstr>  Основной целью внедрения бережливого производства является формирование бережливого сознания дошкольников, бережного отношения к вещам, книгам, предметам. Одним из проектов является Буккроссинг-это обмен книгами, вещами, предметами .</vt:lpstr>
      <vt:lpstr>до                              после Рациональная организация рабочих мест сотрудников ( система 5S)</vt:lpstr>
      <vt:lpstr>Рациональная организация рабочих мест детей и сотрудников</vt:lpstr>
      <vt:lpstr> Используя алгоритмы,  научили   детей правилам посещения  туалета, умывания, одевания.</vt:lpstr>
      <vt:lpstr>« Быстро, аккуратно и удобно-наша гардеробная!»</vt:lpstr>
      <vt:lpstr>Чисто, уютно и экономия времени в нашей прачечной.</vt:lpstr>
      <vt:lpstr>В рамках педагогического совета была проведена викторина «Бережливые технологии в ДОУ»  подготовили : Амирбекова М. М., Омарова Е.В.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McoM</dc:creator>
  <cp:lastModifiedBy>2</cp:lastModifiedBy>
  <cp:revision>100</cp:revision>
  <dcterms:created xsi:type="dcterms:W3CDTF">2019-01-18T15:52:18Z</dcterms:created>
  <dcterms:modified xsi:type="dcterms:W3CDTF">2021-02-12T10:16:10Z</dcterms:modified>
</cp:coreProperties>
</file>