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5" r:id="rId7"/>
    <p:sldId id="261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24"/>
    <a:srgbClr val="10D6E0"/>
    <a:srgbClr val="0000FF"/>
    <a:srgbClr val="CC0000"/>
    <a:srgbClr val="CC0099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33" autoAdjust="0"/>
    <p:restoredTop sz="90566" autoAdjust="0"/>
  </p:normalViewPr>
  <p:slideViewPr>
    <p:cSldViewPr>
      <p:cViewPr varScale="1">
        <p:scale>
          <a:sx n="65" d="100"/>
          <a:sy n="65" d="100"/>
        </p:scale>
        <p:origin x="-16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10322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21778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95052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59955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77619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68567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44458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08189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14560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950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03909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76672-F180-422E-A6A9-EB605C620451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44F19-2C03-44A0-B10F-6F282C1AD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185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4632" cy="489654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Отчёт по плану самообразования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на 2018-2019 учебный год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воспитателя первой категории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err="1" smtClean="0">
                <a:solidFill>
                  <a:srgbClr val="C00000"/>
                </a:solidFill>
              </a:rPr>
              <a:t>Алигаджиевой</a:t>
            </a:r>
            <a:r>
              <a:rPr lang="ru-RU" b="1" dirty="0" smtClean="0">
                <a:solidFill>
                  <a:srgbClr val="C00000"/>
                </a:solidFill>
              </a:rPr>
              <a:t> З.М.-Р.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08953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252028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Была организована экскурсия в медицинский кабинет детского сада. </a:t>
            </a:r>
            <a:r>
              <a:rPr lang="ru-RU" sz="2000" b="1" dirty="0" smtClean="0">
                <a:solidFill>
                  <a:srgbClr val="002060"/>
                </a:solidFill>
              </a:rPr>
              <a:t>Медсестра Алиева </a:t>
            </a:r>
            <a:r>
              <a:rPr lang="ru-RU" sz="2000" b="1" dirty="0" err="1" smtClean="0">
                <a:solidFill>
                  <a:srgbClr val="002060"/>
                </a:solidFill>
              </a:rPr>
              <a:t>Патимат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Алиевна</a:t>
            </a:r>
            <a:r>
              <a:rPr lang="ru-RU" sz="2000" b="1" dirty="0" smtClean="0">
                <a:solidFill>
                  <a:srgbClr val="002060"/>
                </a:solidFill>
              </a:rPr>
              <a:t> в </a:t>
            </a:r>
            <a:r>
              <a:rPr lang="ru-RU" sz="2000" b="1" dirty="0">
                <a:solidFill>
                  <a:srgbClr val="002060"/>
                </a:solidFill>
              </a:rPr>
              <a:t>игровой форме, с использованием иллюстраций, наглядного материала, художественной литературы провела беседу «Оказание первой медицинской помощи в экстремальных ситуациях». Во время беседы были смоделированы ситуации: «Тонет человек», «Мама потеряла сознание», «Первая помощь при укусе пчелы», «Вызываем скорую помощь».</a:t>
            </a: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 </a:t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060848"/>
            <a:ext cx="2357454" cy="2296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4379" y="2143116"/>
            <a:ext cx="2376264" cy="21431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500571"/>
            <a:ext cx="2357454" cy="2143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4429133"/>
            <a:ext cx="2428892" cy="22302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4678" y="2357430"/>
            <a:ext cx="2786081" cy="36433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0712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Регулярно вывешивалась наглядная информация для родителей: «Правила поведения при пожаре», «Правила пожарной безопасности для дошкольников», «Правила безопасного поведения зимой» и др.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4229363"/>
            <a:ext cx="3151661" cy="22322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556792"/>
            <a:ext cx="3384376" cy="2160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556792"/>
            <a:ext cx="3147814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4293096"/>
            <a:ext cx="3384376" cy="22322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10427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Дидактические пособия, используемые в работе по данной теме: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Д/игры: «Собери дорожный  знак», «Правила дорожного движения», «Подбери знаки к данной ситуации», «Внимание дорога!».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«Д/игр по ОБЖ для детей старшего возраста» и др.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256" y="4714884"/>
            <a:ext cx="2592288" cy="19637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90307">
            <a:off x="6636088" y="2006287"/>
            <a:ext cx="2237709" cy="26298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0845482">
            <a:off x="356824" y="1976113"/>
            <a:ext cx="2211710" cy="25432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37150" y="4766836"/>
            <a:ext cx="2632187" cy="1974531"/>
          </a:xfrm>
          <a:prstGeom prst="rect">
            <a:avLst/>
          </a:prstGeom>
        </p:spPr>
      </p:pic>
      <p:pic>
        <p:nvPicPr>
          <p:cNvPr id="1030" name="Picture 6" descr="C:\Users\user\Desktop\Выставка детских работ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2000240"/>
            <a:ext cx="3214710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65390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032448"/>
          </a:xfrm>
        </p:spPr>
        <p:txBody>
          <a:bodyPr>
            <a:normAutofit/>
          </a:bodyPr>
          <a:lstStyle/>
          <a:p>
            <a:pPr algn="l"/>
            <a:r>
              <a:rPr lang="ru-RU" sz="2000" b="1" u="sng" dirty="0">
                <a:solidFill>
                  <a:schemeClr val="bg2">
                    <a:lumMod val="10000"/>
                  </a:schemeClr>
                </a:solidFill>
              </a:rPr>
              <a:t>Образовательная деятельность по пожарной безопасности </a:t>
            </a:r>
            <a:r>
              <a:rPr lang="ru-RU" sz="2000" b="1" u="sng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000" b="1" u="sng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u="sng" dirty="0" smtClean="0">
                <a:solidFill>
                  <a:schemeClr val="bg2">
                    <a:lumMod val="10000"/>
                  </a:schemeClr>
                </a:solidFill>
              </a:rPr>
              <a:t>«Мой папа -ПОЖАРНЫЙ»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 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300" b="1" dirty="0" smtClean="0">
                <a:solidFill>
                  <a:srgbClr val="C00000"/>
                </a:solidFill>
              </a:rPr>
              <a:t>Интеграция</a:t>
            </a:r>
            <a:r>
              <a:rPr lang="ru-RU" sz="1300" b="1" dirty="0">
                <a:solidFill>
                  <a:srgbClr val="C00000"/>
                </a:solidFill>
              </a:rPr>
              <a:t>: </a:t>
            </a: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 «</a:t>
            </a:r>
            <a:r>
              <a:rPr lang="ru-RU" sz="1300" b="1" dirty="0"/>
              <a:t>познание», «коммуникация».</a:t>
            </a:r>
            <a:br>
              <a:rPr lang="ru-RU" sz="1300" b="1" dirty="0"/>
            </a:br>
            <a:r>
              <a:rPr lang="ru-RU" sz="1300" b="1" dirty="0">
                <a:solidFill>
                  <a:srgbClr val="C00000"/>
                </a:solidFill>
              </a:rPr>
              <a:t>Цель</a:t>
            </a:r>
            <a:r>
              <a:rPr lang="ru-RU" sz="1300" b="1" dirty="0" smtClean="0">
                <a:solidFill>
                  <a:srgbClr val="C00000"/>
                </a:solidFill>
              </a:rPr>
              <a:t>:</a:t>
            </a:r>
            <a:r>
              <a:rPr lang="ru-RU" sz="1300" b="1" dirty="0" smtClean="0">
                <a:solidFill>
                  <a:srgbClr val="008000"/>
                </a:solidFill>
              </a:rPr>
              <a:t/>
            </a:r>
            <a:br>
              <a:rPr lang="ru-RU" sz="1300" b="1" dirty="0" smtClean="0">
                <a:solidFill>
                  <a:srgbClr val="008000"/>
                </a:solidFill>
              </a:rPr>
            </a:br>
            <a:r>
              <a:rPr lang="ru-RU" sz="1300" b="1" dirty="0"/>
              <a:t> </a:t>
            </a:r>
            <a:r>
              <a:rPr lang="ru-RU" sz="1300" b="1" dirty="0" smtClean="0"/>
              <a:t>продолжать знакомство детей с профессией пожарного ,его опасным трудом, некоторыми правилами пожарной безопасности; учить правильно действовать в случае возникновения пожара; продолжать учить вести диалог со взрослыми(</a:t>
            </a:r>
            <a:r>
              <a:rPr lang="ru-RU" sz="1300" b="1" dirty="0" err="1" smtClean="0"/>
              <a:t>деспечарами</a:t>
            </a:r>
            <a:r>
              <a:rPr lang="ru-RU" sz="1300" b="1" dirty="0" smtClean="0"/>
              <a:t>).</a:t>
            </a:r>
            <a:r>
              <a:rPr lang="ru-RU" sz="1300" b="1" dirty="0"/>
              <a:t/>
            </a:r>
            <a:br>
              <a:rPr lang="ru-RU" sz="1300" b="1" dirty="0"/>
            </a:br>
            <a:r>
              <a:rPr lang="ru-RU" sz="1300" b="1" dirty="0">
                <a:solidFill>
                  <a:srgbClr val="C00000"/>
                </a:solidFill>
              </a:rPr>
              <a:t> Задачи: </a:t>
            </a:r>
            <a:r>
              <a:rPr lang="ru-RU" sz="1300" b="1" dirty="0" smtClean="0">
                <a:solidFill>
                  <a:srgbClr val="C00000"/>
                </a:solidFill>
              </a:rPr>
              <a:t/>
            </a:r>
            <a:br>
              <a:rPr lang="ru-RU" sz="1300" b="1" dirty="0" smtClean="0">
                <a:solidFill>
                  <a:srgbClr val="C00000"/>
                </a:solidFill>
              </a:rPr>
            </a:br>
            <a:r>
              <a:rPr lang="ru-RU" sz="1300" b="1" dirty="0" smtClean="0"/>
              <a:t>напомнить какие средства </a:t>
            </a:r>
            <a:r>
              <a:rPr lang="ru-RU" sz="1300" b="1" dirty="0"/>
              <a:t>можно использовать при тушении огня; </a:t>
            </a:r>
            <a:br>
              <a:rPr lang="ru-RU" sz="1300" b="1" dirty="0"/>
            </a:br>
            <a:r>
              <a:rPr lang="ru-RU" sz="1300" b="1" dirty="0"/>
              <a:t>формировать умение оценивать возможную опасность, осторожное отношение к предметам , являющимися источникам пожарной опасности;</a:t>
            </a:r>
            <a:br>
              <a:rPr lang="ru-RU" sz="1300" b="1" dirty="0"/>
            </a:br>
            <a:r>
              <a:rPr lang="ru-RU" sz="1300" b="1" dirty="0"/>
              <a:t>закрепить и уточнить знания детей о пользе и вреде огня;</a:t>
            </a:r>
            <a:br>
              <a:rPr lang="ru-RU" sz="1300" b="1" dirty="0"/>
            </a:br>
            <a:r>
              <a:rPr lang="ru-RU" sz="1300" b="1" dirty="0"/>
              <a:t>воспитывать уважение к труду пожарного</a:t>
            </a:r>
            <a:r>
              <a:rPr lang="ru-RU" sz="1300" b="1" dirty="0" smtClean="0"/>
              <a:t>.</a:t>
            </a:r>
            <a:br>
              <a:rPr lang="ru-RU" sz="1300" b="1" dirty="0" smtClean="0"/>
            </a:br>
            <a:r>
              <a:rPr lang="ru-RU" sz="1300" b="1" dirty="0" smtClean="0">
                <a:solidFill>
                  <a:srgbClr val="C00000"/>
                </a:solidFill>
              </a:rPr>
              <a:t>Оборудование: </a:t>
            </a:r>
            <a:r>
              <a:rPr lang="ru-RU" sz="1300" b="1" dirty="0" err="1" smtClean="0">
                <a:solidFill>
                  <a:srgbClr val="C00000"/>
                </a:solidFill>
              </a:rPr>
              <a:t>Огнетушитель,каска</a:t>
            </a:r>
            <a:r>
              <a:rPr lang="ru-RU" sz="1300" b="1" dirty="0" smtClean="0">
                <a:solidFill>
                  <a:srgbClr val="C00000"/>
                </a:solidFill>
              </a:rPr>
              <a:t> пожарника, </a:t>
            </a:r>
            <a:r>
              <a:rPr lang="ru-RU" sz="1300" b="1" dirty="0" err="1" smtClean="0">
                <a:solidFill>
                  <a:srgbClr val="C00000"/>
                </a:solidFill>
              </a:rPr>
              <a:t>электроплита,утюг,пожарная</a:t>
            </a:r>
            <a:r>
              <a:rPr lang="ru-RU" sz="1300" b="1" dirty="0" smtClean="0">
                <a:solidFill>
                  <a:srgbClr val="C00000"/>
                </a:solidFill>
              </a:rPr>
              <a:t> машина, иллюстрации по ОБЖ,</a:t>
            </a:r>
            <a:r>
              <a:rPr lang="ru-RU" sz="1300" b="1" u="sng" dirty="0" smtClean="0">
                <a:solidFill>
                  <a:srgbClr val="008000"/>
                </a:solidFill>
              </a:rPr>
              <a:t/>
            </a:r>
            <a:br>
              <a:rPr lang="ru-RU" sz="1300" b="1" u="sng" dirty="0" smtClean="0">
                <a:solidFill>
                  <a:srgbClr val="008000"/>
                </a:solidFill>
              </a:rPr>
            </a:br>
            <a:r>
              <a:rPr lang="ru-RU" sz="1300" b="1" dirty="0" smtClean="0"/>
              <a:t>иллюстрации </a:t>
            </a:r>
            <a:r>
              <a:rPr lang="ru-RU" sz="1300" b="1" dirty="0"/>
              <a:t>о причинах возникновения пожара, плакат «Правила поведения при пожаре</a:t>
            </a:r>
            <a:r>
              <a:rPr lang="ru-RU" sz="1300" b="1" dirty="0" smtClean="0"/>
              <a:t>».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786190"/>
            <a:ext cx="1857388" cy="15716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1736" y="3786190"/>
            <a:ext cx="1935795" cy="15001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29454" y="3857628"/>
            <a:ext cx="1887445" cy="14287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5429264"/>
            <a:ext cx="1944216" cy="12858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1736" y="5479302"/>
            <a:ext cx="1928826" cy="12959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57752" y="5479303"/>
            <a:ext cx="1857388" cy="13237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00892" y="5445224"/>
            <a:ext cx="1928826" cy="12699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86315" y="3786190"/>
            <a:ext cx="1903408" cy="15001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68880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064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Обучить детей безопасному поведению - это значит приучить их к определенному образу жизни.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У </a:t>
            </a:r>
            <a:r>
              <a:rPr lang="ru-RU" sz="2400" b="1" dirty="0">
                <a:solidFill>
                  <a:srgbClr val="002060"/>
                </a:solidFill>
              </a:rPr>
              <a:t>ребенка должен выработаться защитный механизм, который автоматически сработает в </a:t>
            </a:r>
            <a:r>
              <a:rPr lang="ru-RU" sz="2400" b="1" dirty="0" smtClean="0">
                <a:solidFill>
                  <a:srgbClr val="002060"/>
                </a:solidFill>
              </a:rPr>
              <a:t>нужный момент.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Наша </a:t>
            </a:r>
            <a:r>
              <a:rPr lang="ru-RU" sz="2400" b="1" dirty="0">
                <a:solidFill>
                  <a:srgbClr val="002060"/>
                </a:solidFill>
              </a:rPr>
              <a:t>взрослая жизнь, особенно в городах, становится все сложнее для </a:t>
            </a:r>
            <a:r>
              <a:rPr lang="ru-RU" sz="2400" b="1" dirty="0" smtClean="0">
                <a:solidFill>
                  <a:srgbClr val="002060"/>
                </a:solidFill>
              </a:rPr>
              <a:t>детей. </a:t>
            </a:r>
            <a:r>
              <a:rPr lang="ru-RU" sz="2400" b="1" dirty="0">
                <a:solidFill>
                  <a:srgbClr val="002060"/>
                </a:solidFill>
              </a:rPr>
              <a:t>Плотный поток транспорта на улицах, лихачи, едущие на красный свет, переставшие быть безопасными дворы, детские площадки, подъезды...Короче говоря, навыки безопасного поведения - просто суровая необходимость. И прививать их надо как можно раньше.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Сегодня </a:t>
            </a:r>
            <a:r>
              <a:rPr lang="ru-RU" sz="2400" b="1" dirty="0">
                <a:solidFill>
                  <a:srgbClr val="002060"/>
                </a:solidFill>
              </a:rPr>
              <a:t>дети, как никогда раньше, подвергаются большой опасности. Именно поэтому родителям и педагогам необходимо использовать все доступные средства, чтобы защитить детей, и что еще важнее, научить их самостоятельно находить верное решение, а если </a:t>
            </a:r>
            <a:r>
              <a:rPr lang="ru-RU" sz="2400" b="1" dirty="0" smtClean="0">
                <a:solidFill>
                  <a:srgbClr val="002060"/>
                </a:solidFill>
              </a:rPr>
              <a:t>нужно, и </a:t>
            </a:r>
            <a:r>
              <a:rPr lang="ru-RU" sz="2400" b="1" dirty="0">
                <a:solidFill>
                  <a:srgbClr val="002060"/>
                </a:solidFill>
              </a:rPr>
              <a:t>защищаться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3944535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48245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8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Batang" panose="02030600000101010101" pitchFamily="18" charset="-127"/>
                <a:cs typeface="Arabic Typesetting" panose="03020402040406030203" pitchFamily="66" charset="-78"/>
              </a:rPr>
              <a:t>Спасибо </a:t>
            </a:r>
            <a:br>
              <a:rPr lang="ru-RU" sz="8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Batang" panose="02030600000101010101" pitchFamily="18" charset="-127"/>
                <a:cs typeface="Arabic Typesetting" panose="03020402040406030203" pitchFamily="66" charset="-78"/>
              </a:rPr>
            </a:br>
            <a:r>
              <a:rPr lang="ru-RU" sz="8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Batang" panose="02030600000101010101" pitchFamily="18" charset="-127"/>
                <a:cs typeface="Arabic Typesetting" panose="03020402040406030203" pitchFamily="66" charset="-78"/>
              </a:rPr>
              <a:t>за внимание!</a:t>
            </a:r>
            <a:endParaRPr lang="ru-RU" sz="88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Batang" panose="02030600000101010101" pitchFamily="18" charset="-127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32381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Тема:</a:t>
            </a:r>
            <a:br>
              <a:rPr lang="ru-RU" sz="5400" b="1" dirty="0" smtClean="0">
                <a:solidFill>
                  <a:srgbClr val="002060"/>
                </a:solidFill>
              </a:rPr>
            </a:b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3"/>
            <a:ext cx="8229600" cy="36004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Cambria"/>
                <a:ea typeface="Times New Roman"/>
                <a:cs typeface="Times New Roman"/>
              </a:rPr>
              <a:t>«</a:t>
            </a: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Cambria"/>
                <a:ea typeface="Times New Roman"/>
                <a:cs typeface="Times New Roman"/>
              </a:rPr>
              <a:t>ОСНОВЫ БЕЗОПАСНОСТИ ЖИЗНЕДЕЯТЕЛЬНОСТИ                                                                     </a:t>
            </a: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Cambria"/>
                <a:ea typeface="Times New Roman"/>
                <a:cs typeface="Times New Roman"/>
              </a:rPr>
              <a:t>У ДЕТЕЙ ДОШКОЛЬНОГО  ВОЗРАСТА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Cambria"/>
                <a:ea typeface="Times New Roman"/>
                <a:cs typeface="Times New Roman"/>
              </a:rPr>
              <a:t>»</a:t>
            </a: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Cambria"/>
                <a:ea typeface="Times New Roman"/>
                <a:cs typeface="Times New Roman"/>
              </a:rPr>
              <a:t> </a:t>
            </a:r>
            <a:endParaRPr lang="ru-RU" sz="4000" i="1" dirty="0">
              <a:solidFill>
                <a:schemeClr val="accent3">
                  <a:lumMod val="50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0969282">
            <a:off x="866400" y="3045412"/>
            <a:ext cx="2232248" cy="18722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058374">
            <a:off x="6213680" y="3083095"/>
            <a:ext cx="2232248" cy="17516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6182" y="2714620"/>
            <a:ext cx="1950720" cy="18481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1026435">
            <a:off x="2421835" y="4909338"/>
            <a:ext cx="1950720" cy="1799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003369">
            <a:off x="5575417" y="4816219"/>
            <a:ext cx="1950720" cy="17991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40245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5024"/>
                </a:solidFill>
              </a:rPr>
              <a:t>Актуальность темы:</a:t>
            </a:r>
            <a:endParaRPr lang="ru-RU" b="1" dirty="0">
              <a:solidFill>
                <a:srgbClr val="00502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0300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+mj-lt"/>
              </a:rPr>
              <a:t>Ни для кого не секрет, что сложившаяся социальная и экологическая обстановка вызывает беспокойство у людей всей планеты. Особую тревогу мы испытываем за самых беззащитных граждан – маленьких детей. Пока ребенок маленький, взрослые более или менее спокойны: они помогут ребенку, подстрахуют, предупредят, не допустят… Но скоро, очень скоро наступит момент в жизни семьи, когда ребенка надо будет начать отпускать от себя. Готов ли ребенок к самостоятельным шагам? Сможет ли защитить себя, избежать опасностей? Об этом надо думать и заботиться уже сейчас, пока ребенок рядом с нами, взрослыми. </a:t>
            </a:r>
            <a:r>
              <a:rPr lang="ru-RU" sz="2000" dirty="0" smtClean="0">
                <a:latin typeface="+mj-lt"/>
              </a:rPr>
              <a:t>Моя задача как педагога состоит </a:t>
            </a:r>
            <a:r>
              <a:rPr lang="ru-RU" sz="2000" dirty="0">
                <a:latin typeface="+mj-lt"/>
              </a:rPr>
              <a:t>не только в том, чтобы оберегать и защищать ребенка, но и в том, чтобы </a:t>
            </a:r>
            <a:r>
              <a:rPr lang="ru-RU" sz="2000" dirty="0" smtClean="0">
                <a:latin typeface="+mj-lt"/>
              </a:rPr>
              <a:t>формировать у детей навыки безопасного поведения дома , на улице и в природе. </a:t>
            </a:r>
            <a:r>
              <a:rPr lang="ru-RU" sz="2000" dirty="0">
                <a:latin typeface="+mj-lt"/>
              </a:rPr>
              <a:t>Помочь себе в трудной ситуации может лишь тот, кто получит необходимые знания о существующих опасностях, научится их своевременно распознавать, обходить стороной, сдерживать и уменьшать. Правильно говорили в </a:t>
            </a:r>
            <a:r>
              <a:rPr lang="ru-RU" sz="2000" dirty="0" smtClean="0">
                <a:latin typeface="+mj-lt"/>
              </a:rPr>
              <a:t>старину: л</a:t>
            </a:r>
            <a:r>
              <a:rPr lang="ru-RU" sz="2000" dirty="0" smtClean="0"/>
              <a:t>учше поберечься, чем обжечься</a:t>
            </a:r>
            <a:endParaRPr lang="ru-RU" sz="2000" dirty="0">
              <a:latin typeface="+mj-lt"/>
            </a:endParaRPr>
          </a:p>
          <a:p>
            <a:pPr marL="0" indent="0">
              <a:buNone/>
            </a:pPr>
            <a:endParaRPr lang="ru-RU" sz="16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72699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354162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effectLst/>
                <a:ea typeface="Times New Roman"/>
                <a:cs typeface="Times New Roman"/>
              </a:rPr>
              <a:t>Цель:</a:t>
            </a:r>
            <a:r>
              <a:rPr lang="ru-RU" sz="48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ru-RU" sz="48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endParaRPr lang="ru-RU" sz="4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000" b="1" i="1" dirty="0" smtClean="0">
                <a:solidFill>
                  <a:srgbClr val="CC0000"/>
                </a:solidFill>
                <a:effectLst/>
                <a:latin typeface="Cambria"/>
                <a:ea typeface="Times New Roman"/>
                <a:cs typeface="Times New Roman"/>
              </a:rPr>
              <a:t>Обучение детей правилам безопасности поведения и формирование необходимых навыков.</a:t>
            </a:r>
            <a:endParaRPr lang="ru-RU" sz="4000" b="1" i="1" dirty="0">
              <a:solidFill>
                <a:srgbClr val="CC0000"/>
              </a:solidFill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1800" b="1" i="1" dirty="0">
              <a:solidFill>
                <a:srgbClr val="CC0000"/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979" y="4077072"/>
            <a:ext cx="2238752" cy="223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4077072"/>
            <a:ext cx="2160240" cy="22322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9724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Cambria"/>
                <a:ea typeface="Times New Roman"/>
                <a:cs typeface="Times New Roman"/>
              </a:rPr>
              <a:t>Задачи: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ea typeface="Calibri"/>
                <a:cs typeface="Times New Roman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Психологически </a:t>
            </a:r>
            <a:r>
              <a:rPr lang="ru-RU" dirty="0"/>
              <a:t>подготовить детей к вероятности возникновения различного рода опасных ситуаций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     Создание необходимых условий для обеспечения безопасности жизнедеятельности детей дошкольного возраста в детском саду, дома и в природных условиях.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 Системное обучение дошкольников основам ОБЖ,  согласно их возраста.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   </a:t>
            </a:r>
            <a:r>
              <a:rPr lang="ru-RU" dirty="0" smtClean="0"/>
              <a:t>Учить  адекватно, осознанно действовать в той или иной ситуации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    Систематическая работа с родителями по всем основным аспектам жизнедеятельности детей:  обучение взрослых (родителей, сотрудников) </a:t>
            </a:r>
            <a:r>
              <a:rPr lang="ru-RU" dirty="0" smtClean="0"/>
              <a:t> с привлечением сотрудников МЧС, МВД</a:t>
            </a:r>
            <a:r>
              <a:rPr lang="ru-RU" smtClean="0"/>
              <a:t>, ФСБ грамотным </a:t>
            </a:r>
            <a:r>
              <a:rPr lang="ru-RU" dirty="0"/>
              <a:t>действиям в различных сложных ситуациях и как это можно объяснить ребенку – дошкольнику в том или ином возрасте.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93506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</a:rPr>
              <a:t>Взаимодействие образовательных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</a:rPr>
              <a:t>областей</a:t>
            </a:r>
            <a:br>
              <a:rPr lang="ru-RU" sz="16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600" b="1" dirty="0">
                <a:solidFill>
                  <a:schemeClr val="bg2">
                    <a:lumMod val="10000"/>
                  </a:schemeClr>
                </a:solidFill>
              </a:rPr>
              <a:t>в процессе формирования у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</a:rPr>
              <a:t>дошкольников правил поведения при опасных ситуациях.</a:t>
            </a:r>
            <a:endParaRPr lang="ru-RU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52282"/>
            <a:ext cx="8229600" cy="60890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«Социально – коммуникативное развитие» </a:t>
            </a:r>
          </a:p>
          <a:p>
            <a:pPr marL="0" indent="0">
              <a:buNone/>
            </a:pPr>
            <a:r>
              <a:rPr lang="ru-RU" sz="1400" dirty="0" smtClean="0"/>
              <a:t>Формирование </a:t>
            </a:r>
            <a:r>
              <a:rPr lang="ru-RU" sz="1400" dirty="0"/>
              <a:t>представлений </a:t>
            </a:r>
            <a:r>
              <a:rPr lang="ru-RU" sz="1400" dirty="0" smtClean="0"/>
              <a:t>об опасных </a:t>
            </a:r>
            <a:r>
              <a:rPr lang="ru-RU" sz="1400" dirty="0"/>
              <a:t>ситуациях и способах поведения в них.</a:t>
            </a:r>
          </a:p>
          <a:p>
            <a:pPr marL="0" indent="0">
              <a:buNone/>
            </a:pPr>
            <a:r>
              <a:rPr lang="ru-RU" sz="1400" dirty="0" smtClean="0"/>
              <a:t>Активизация </a:t>
            </a:r>
            <a:r>
              <a:rPr lang="ru-RU" sz="1400" dirty="0"/>
              <a:t>мышления детей через решение проблемных ситуаций, тренинги, просмотр и обсуждение познавательных книг, </a:t>
            </a:r>
            <a:r>
              <a:rPr lang="ru-RU" sz="1400" dirty="0" smtClean="0"/>
              <a:t>иллюстраций, </a:t>
            </a:r>
            <a:r>
              <a:rPr lang="ru-RU" sz="1400" dirty="0"/>
              <a:t>моделирование правил и ситуаций безопасного поведения во время </a:t>
            </a:r>
            <a:r>
              <a:rPr lang="ru-RU" sz="1400" dirty="0" smtClean="0"/>
              <a:t>опасных ситуаций</a:t>
            </a:r>
            <a:r>
              <a:rPr lang="ru-RU" sz="1400" dirty="0"/>
              <a:t>. Побуждение детей к самооценке и оценке действий и поведения окружающих, развитие нравственных и волевых качеств через создание игровых ситуаций, ситуаций морального выбора, сюжетно – ролевые игры.</a:t>
            </a:r>
            <a:r>
              <a:rPr lang="ru-RU" sz="1400" b="1" dirty="0"/>
              <a:t>      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«Познавательное развитие, речевое развитие»</a:t>
            </a:r>
          </a:p>
          <a:p>
            <a:pPr marL="0" indent="0">
              <a:buNone/>
            </a:pPr>
            <a:r>
              <a:rPr lang="ru-RU" sz="1400" dirty="0" smtClean="0"/>
              <a:t>Развитие </a:t>
            </a:r>
            <a:r>
              <a:rPr lang="ru-RU" sz="1400" dirty="0"/>
              <a:t>свободного общения, связной речи, доказательной речи в процессе освоения основ </a:t>
            </a:r>
            <a:r>
              <a:rPr lang="ru-RU" sz="1400" dirty="0" smtClean="0"/>
              <a:t>правил поведения через </a:t>
            </a:r>
            <a:r>
              <a:rPr lang="ru-RU" sz="1400" dirty="0"/>
              <a:t>ситуативное общение, беседы, рассказывание, рассуждение, отгадывание загадок.</a:t>
            </a:r>
          </a:p>
          <a:p>
            <a:pPr marL="0" indent="0">
              <a:buNone/>
            </a:pPr>
            <a:r>
              <a:rPr lang="ru-RU" sz="1400" dirty="0" smtClean="0"/>
              <a:t>Слушание </a:t>
            </a:r>
            <a:r>
              <a:rPr lang="ru-RU" sz="1400" dirty="0"/>
              <a:t>и обсуждение художественных произведений, заучивание стихотворений, отгадывание загадок, игры и упражнения под тексты стихотворений, театрализованная деятельность на темы прочитанного.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«Художественно-эстетическое развитие» </a:t>
            </a:r>
          </a:p>
          <a:p>
            <a:pPr marL="0" indent="0">
              <a:buNone/>
            </a:pPr>
            <a:r>
              <a:rPr lang="ru-RU" sz="1400" dirty="0" smtClean="0"/>
              <a:t>Развитие </a:t>
            </a:r>
            <a:r>
              <a:rPr lang="ru-RU" sz="1400" dirty="0"/>
              <a:t>образного представления, наблюдательности, способности замечать характерные особенности предметов или объектов и передавать их через различные виды продуктивной деятельности (рисование, аппликацию, конструирование</a:t>
            </a:r>
            <a:r>
              <a:rPr lang="ru-RU" sz="1400" dirty="0" smtClean="0"/>
              <a:t>). </a:t>
            </a:r>
            <a:endParaRPr lang="ru-RU" sz="1400" dirty="0"/>
          </a:p>
          <a:p>
            <a:pPr marL="0" indent="0">
              <a:buNone/>
            </a:pPr>
            <a:r>
              <a:rPr lang="ru-RU" sz="1400" dirty="0"/>
              <a:t>Побуждать детей к самостоятельности, способствовать развитию </a:t>
            </a:r>
            <a:r>
              <a:rPr lang="ru-RU" sz="1400" dirty="0" smtClean="0"/>
              <a:t>художественных умений </a:t>
            </a:r>
            <a:r>
              <a:rPr lang="ru-RU" sz="1400" dirty="0"/>
              <a:t>и навыков в процессе </a:t>
            </a:r>
            <a:r>
              <a:rPr lang="ru-RU" sz="1400" dirty="0" smtClean="0"/>
              <a:t>изготовления </a:t>
            </a:r>
            <a:r>
              <a:rPr lang="ru-RU" sz="1400" dirty="0"/>
              <a:t>атрибутов для сюжетно – ролевых игр, масок для игр – драматизаций, оформлении альбомов, коллажей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C00000"/>
                </a:solidFill>
              </a:rPr>
              <a:t>«Физическое развитие»</a:t>
            </a:r>
            <a:endParaRPr lang="ru-RU" sz="1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400" dirty="0"/>
              <a:t>Соблюдение двигательной активности через участие детей в подвижных играх, эстафетах, играх – соревнованиях, способствующих развитию психофизических качеств, координации движений, умению ориентироваться в пространстве, закреплению навыков безопасного поведения. Формирование первичных ценностных представлений о здоровье и здоровом образе жизни через организацию режимных процессов, наблюдения, беседы, объяснения, игры, чтение.</a:t>
            </a:r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14035572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575048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rPr>
              <a:t>В течение года проводились  д/игры  и упражнения: «</a:t>
            </a:r>
            <a:r>
              <a:rPr lang="ru-RU" sz="2200" b="1" dirty="0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rPr>
              <a:t>С</a:t>
            </a:r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rPr>
              <a:t>обери знак(</a:t>
            </a:r>
            <a:r>
              <a:rPr lang="ru-RU" sz="2200" b="1" dirty="0" err="1" smtClean="0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rPr>
              <a:t>пазл</a:t>
            </a:r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rPr>
              <a:t>)», «Разложи по порядку», «Так – не так», «Предметы – источники опасности», «Мы спасатели», «На прогулке», «Кому, что нужно для работы» и др.  </a:t>
            </a:r>
            <a:b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rPr>
            </a:br>
            <a:endParaRPr lang="ru-RU" sz="2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61447" y="1159220"/>
            <a:ext cx="4038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7" name="Picture 3" descr="C:\Users\user\Desktop\Мы спасател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1571613"/>
            <a:ext cx="2533680" cy="1928825"/>
          </a:xfrm>
          <a:prstGeom prst="rect">
            <a:avLst/>
          </a:prstGeom>
          <a:noFill/>
        </p:spPr>
      </p:pic>
      <p:pic>
        <p:nvPicPr>
          <p:cNvPr id="11" name="Содержимое 10" descr="Мы спасатели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57875" y="1571613"/>
            <a:ext cx="2643215" cy="2000264"/>
          </a:xfrm>
        </p:spPr>
      </p:pic>
      <p:pic>
        <p:nvPicPr>
          <p:cNvPr id="2050" name="Picture 2" descr="C:\Users\user\Desktop\Вызываем пожарник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643314"/>
            <a:ext cx="2143141" cy="2714644"/>
          </a:xfrm>
          <a:prstGeom prst="rect">
            <a:avLst/>
          </a:prstGeom>
          <a:noFill/>
        </p:spPr>
      </p:pic>
      <p:pic>
        <p:nvPicPr>
          <p:cNvPr id="2051" name="Picture 3" descr="C:\Users\user\Desktop\Спасател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643314"/>
            <a:ext cx="4857784" cy="2740060"/>
          </a:xfrm>
          <a:prstGeom prst="rect">
            <a:avLst/>
          </a:prstGeom>
          <a:noFill/>
        </p:spPr>
      </p:pic>
      <p:pic>
        <p:nvPicPr>
          <p:cNvPr id="5" name="Picture 3" descr="C:\Users\user\Desktop\игр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1571612"/>
            <a:ext cx="2214579" cy="2000264"/>
          </a:xfrm>
          <a:prstGeom prst="rect">
            <a:avLst/>
          </a:prstGeom>
          <a:noFill/>
        </p:spPr>
      </p:pic>
      <p:pic>
        <p:nvPicPr>
          <p:cNvPr id="1028" name="Picture 4" descr="C:\Users\user\Desktop\IMG-20181015-WA0024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214679" y="1571613"/>
            <a:ext cx="2571768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024127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7773" y="260648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Были проведены беседы и моделировались ситуации по темам: «Работа Пожарных», «Если в доме или в саду случился пожар», «Спички  - детям не игрушка», «Правила поведения вблизи воды»,«Соблюдай правила пожарной безопасности» и др.</a:t>
            </a:r>
            <a:endParaRPr lang="ru-RU" sz="2400" dirty="0">
              <a:latin typeface="+mj-lt"/>
            </a:endParaRPr>
          </a:p>
        </p:txBody>
      </p:sp>
      <p:pic>
        <p:nvPicPr>
          <p:cNvPr id="2053" name="Picture 5" descr="C:\Users\user\Desktop\Правила безопасного поведения в десу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357694"/>
            <a:ext cx="3929090" cy="2143140"/>
          </a:xfrm>
          <a:prstGeom prst="rect">
            <a:avLst/>
          </a:prstGeom>
          <a:noFill/>
        </p:spPr>
      </p:pic>
      <p:pic>
        <p:nvPicPr>
          <p:cNvPr id="1026" name="Picture 2" descr="C:\Users\user\Desktop\Правила поведения в море, бассейн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3" y="4429132"/>
            <a:ext cx="3643338" cy="2071702"/>
          </a:xfrm>
          <a:prstGeom prst="rect">
            <a:avLst/>
          </a:prstGeom>
          <a:noFill/>
        </p:spPr>
      </p:pic>
      <p:pic>
        <p:nvPicPr>
          <p:cNvPr id="1028" name="Picture 4" descr="C:\Users\user\Desktop\Наши лучшие друзь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2357430"/>
            <a:ext cx="3571900" cy="1786245"/>
          </a:xfrm>
          <a:prstGeom prst="rect">
            <a:avLst/>
          </a:prstGeom>
          <a:noFill/>
        </p:spPr>
      </p:pic>
      <p:pic>
        <p:nvPicPr>
          <p:cNvPr id="2051" name="Picture 3" descr="C:\Users\user\Desktop\Пожарный щит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357430"/>
            <a:ext cx="4000529" cy="18573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059972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777686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Была оформлена  выставка детских работ «Опасный огонь»; в работе по теме использовалось много художественной литературы: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Л.Толстой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«Пожарные собаки», С. Маршак «Сказка про спички», «Рассказ о неизвестном герое», «Кошкин дом», «Три мудреца в одном тазу…»,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Ш.Перро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«Красная шапочка»,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В.Подольного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«Как человек огонь приручил» и др.</a:t>
            </a:r>
            <a:b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</a:br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rPr>
              <a:t/>
            </a:r>
            <a:b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89601">
            <a:off x="692733" y="3143474"/>
            <a:ext cx="2516257" cy="18871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062320">
            <a:off x="6020870" y="3084660"/>
            <a:ext cx="2619895" cy="20693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3376" y="4653136"/>
            <a:ext cx="2009256" cy="2009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88126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555</TotalTime>
  <Words>583</Words>
  <Application>Microsoft Office PowerPoint</Application>
  <PresentationFormat>Экран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Отчёт по плану самообразования  на 2018-2019 учебный год  воспитателя первой категории Алигаджиевой З.М.-Р.</vt:lpstr>
      <vt:lpstr>Тема: </vt:lpstr>
      <vt:lpstr>Актуальность темы:</vt:lpstr>
      <vt:lpstr>Цель: </vt:lpstr>
      <vt:lpstr>Задачи: </vt:lpstr>
      <vt:lpstr>Взаимодействие образовательных областей в процессе формирования у дошкольников правил поведения при опасных ситуациях.</vt:lpstr>
      <vt:lpstr> В течение года проводились  д/игры  и упражнения: «Собери знак(пазл)», «Разложи по порядку», «Так – не так», «Предметы – источники опасности», «Мы спасатели», «На прогулке», «Кому, что нужно для работы» и др.   </vt:lpstr>
      <vt:lpstr>Слайд 8</vt:lpstr>
      <vt:lpstr>Слайд 9</vt:lpstr>
      <vt:lpstr>Была организована экскурсия в медицинский кабинет детского сада. Медсестра Алиева Патимат Алиевна в игровой форме, с использованием иллюстраций, наглядного материала, художественной литературы провела беседу «Оказание первой медицинской помощи в экстремальных ситуациях». Во время беседы были смоделированы ситуации: «Тонет человек», «Мама потеряла сознание», «Первая помощь при укусе пчелы», «Вызываем скорую помощь».   </vt:lpstr>
      <vt:lpstr>Регулярно вывешивалась наглядная информация для родителей: «Правила поведения при пожаре», «Правила пожарной безопасности для дошкольников», «Правила безопасного поведения зимой» и др.</vt:lpstr>
      <vt:lpstr>Дидактические пособия, используемые в работе по данной теме:  Д/игры: «Собери дорожный  знак», «Правила дорожного движения», «Подбери знаки к данной ситуации», «Внимание дорога!».  «Д/игр по ОБЖ для детей старшего возраста» и др.</vt:lpstr>
      <vt:lpstr>Образовательная деятельность по пожарной безопасности  «Мой папа -ПОЖАРНЫЙ»  Интеграция:   «познание», «коммуникация». Цель:  продолжать знакомство детей с профессией пожарного ,его опасным трудом, некоторыми правилами пожарной безопасности; учить правильно действовать в случае возникновения пожара; продолжать учить вести диалог со взрослыми(деспечарами).  Задачи:  напомнить какие средства можно использовать при тушении огня;  формировать умение оценивать возможную опасность, осторожное отношение к предметам , являющимися источникам пожарной опасности; закрепить и уточнить знания детей о пользе и вреде огня; воспитывать уважение к труду пожарного. Оборудование: Огнетушитель,каска пожарника, электроплита,утюг,пожарная машина, иллюстрации по ОБЖ, иллюстрации о причинах возникновения пожара, плакат «Правила поведения при пожаре». </vt:lpstr>
      <vt:lpstr>Обучить детей безопасному поведению - это значит приучить их к определенному образу жизни.  У ребенка должен выработаться защитный механизм, который автоматически сработает в нужный момент. Наша взрослая жизнь, особенно в городах, становится все сложнее для детей. Плотный поток транспорта на улицах, лихачи, едущие на красный свет, переставшие быть безопасными дворы, детские площадки, подъезды...Короче говоря, навыки безопасного поведения - просто суровая необходимость. И прививать их надо как можно раньше.  Сегодня дети, как никогда раньше, подвергаются большой опасности. Именно поэтому родителям и педагогам необходимо использовать все доступные средства, чтобы защитить детей, и что еще важнее, научить их самостоятельно находить верное решение, а если нужно, и защищаться. 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плану самообразования  на 2014-2015 учебный год  воспитателя первой категории  Тупиковой Ларисы Николаевны</dc:title>
  <dc:creator>Компьютер</dc:creator>
  <cp:lastModifiedBy>Пользователь Windows</cp:lastModifiedBy>
  <cp:revision>57</cp:revision>
  <dcterms:created xsi:type="dcterms:W3CDTF">2015-04-15T17:36:02Z</dcterms:created>
  <dcterms:modified xsi:type="dcterms:W3CDTF">2018-10-18T12:30:11Z</dcterms:modified>
</cp:coreProperties>
</file>