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10D6E0"/>
    <a:srgbClr val="0000FF"/>
    <a:srgbClr val="CC0000"/>
    <a:srgbClr val="CC0099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3" autoAdjust="0"/>
    <p:restoredTop sz="90566" autoAdjust="0"/>
  </p:normalViewPr>
  <p:slideViewPr>
    <p:cSldViewPr>
      <p:cViewPr varScale="1">
        <p:scale>
          <a:sx n="65" d="100"/>
          <a:sy n="65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032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177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505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995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7619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856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445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818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456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5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390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76672-F180-422E-A6A9-EB605C62045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4F19-2C03-44A0-B10F-6F282C1AD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85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4632" cy="489654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Отчёт по плану самообразования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на 2018-2019 учебный год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воспитателя первой категории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Алигаджиевой</a:t>
            </a:r>
            <a:r>
              <a:rPr lang="ru-RU" b="1" dirty="0" smtClean="0">
                <a:solidFill>
                  <a:srgbClr val="C00000"/>
                </a:solidFill>
              </a:rPr>
              <a:t> З.М.-Р.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895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Была организована экскурсия в медицинский кабинет детского сада. </a:t>
            </a:r>
            <a:r>
              <a:rPr lang="ru-RU" sz="2000" b="1" dirty="0" smtClean="0">
                <a:solidFill>
                  <a:srgbClr val="002060"/>
                </a:solidFill>
              </a:rPr>
              <a:t>Медсестра Алиева </a:t>
            </a:r>
            <a:r>
              <a:rPr lang="ru-RU" sz="2000" b="1" dirty="0" err="1" smtClean="0">
                <a:solidFill>
                  <a:srgbClr val="002060"/>
                </a:solidFill>
              </a:rPr>
              <a:t>Патимат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Алиевна</a:t>
            </a:r>
            <a:r>
              <a:rPr lang="ru-RU" sz="2000" b="1" dirty="0" smtClean="0">
                <a:solidFill>
                  <a:srgbClr val="002060"/>
                </a:solidFill>
              </a:rPr>
              <a:t> в </a:t>
            </a:r>
            <a:r>
              <a:rPr lang="ru-RU" sz="2000" b="1" dirty="0">
                <a:solidFill>
                  <a:srgbClr val="002060"/>
                </a:solidFill>
              </a:rPr>
              <a:t>игровой форме, с использованием иллюстраций, наглядного материала, художественной литературы провела беседу «Оказание первой медицинской помощи в экстремальных ситуациях». Во время беседы были смоделированы ситуации: «Тонет человек», «Мама потеряла сознание», «Первая помощь при укусе пчелы», «Вызываем скорую помощь».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 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060848"/>
            <a:ext cx="2357454" cy="2296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4379" y="2143116"/>
            <a:ext cx="2376264" cy="2143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500571"/>
            <a:ext cx="2357454" cy="21431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429133"/>
            <a:ext cx="2428892" cy="2230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357430"/>
            <a:ext cx="2786081" cy="3643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071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Регулярно вывешивалась наглядная информация для родителей: «Правила поведения при пожаре», «Правила пожарной безопасности для дошкольников», «Правила безопасного поведения зимой» и др.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4229363"/>
            <a:ext cx="315166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6792"/>
            <a:ext cx="3384376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3147814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293096"/>
            <a:ext cx="3384376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042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Дидактические пособия, используемые в работе по данной теме: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Д/игры: «Собери дорожный  знак», «Правила дорожного движения», «Подбери знаки к данной ситуации», «Внимание дорога!».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«Д/игр по ОБЖ для детей старшего возраста» и др.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4714884"/>
            <a:ext cx="2592288" cy="1963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90307">
            <a:off x="6636088" y="2006287"/>
            <a:ext cx="2237709" cy="2629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845482">
            <a:off x="356824" y="1976113"/>
            <a:ext cx="2211710" cy="254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7150" y="4766836"/>
            <a:ext cx="2632187" cy="1974531"/>
          </a:xfrm>
          <a:prstGeom prst="rect">
            <a:avLst/>
          </a:prstGeom>
        </p:spPr>
      </p:pic>
      <p:pic>
        <p:nvPicPr>
          <p:cNvPr id="1030" name="Picture 6" descr="C:\Users\user\Desktop\Выставка детских работ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000240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5390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03244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</a:rPr>
              <a:t>Образовательная деятельность по пожарной безопасности </a:t>
            </a: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u="sng" dirty="0" smtClean="0">
                <a:solidFill>
                  <a:schemeClr val="bg2">
                    <a:lumMod val="10000"/>
                  </a:schemeClr>
                </a:solidFill>
              </a:rPr>
              <a:t>«Мой папа -ПОЖАРНЫЙ»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rgbClr val="C00000"/>
                </a:solidFill>
              </a:rPr>
              <a:t>Интеграция</a:t>
            </a:r>
            <a:r>
              <a:rPr lang="ru-RU" sz="1300" b="1" dirty="0">
                <a:solidFill>
                  <a:srgbClr val="C00000"/>
                </a:solidFill>
              </a:rPr>
              <a:t>: 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 «</a:t>
            </a:r>
            <a:r>
              <a:rPr lang="ru-RU" sz="1300" b="1" dirty="0"/>
              <a:t>познание», «коммуникация».</a:t>
            </a:r>
            <a:br>
              <a:rPr lang="ru-RU" sz="1300" b="1" dirty="0"/>
            </a:br>
            <a:r>
              <a:rPr lang="ru-RU" sz="1300" b="1" dirty="0">
                <a:solidFill>
                  <a:srgbClr val="C00000"/>
                </a:solidFill>
              </a:rPr>
              <a:t>Цель</a:t>
            </a:r>
            <a:r>
              <a:rPr lang="ru-RU" sz="1300" b="1" dirty="0" smtClean="0">
                <a:solidFill>
                  <a:srgbClr val="C00000"/>
                </a:solidFill>
              </a:rPr>
              <a:t>:</a:t>
            </a:r>
            <a:r>
              <a:rPr lang="ru-RU" sz="1300" b="1" dirty="0" smtClean="0">
                <a:solidFill>
                  <a:srgbClr val="008000"/>
                </a:solidFill>
              </a:rPr>
              <a:t/>
            </a:r>
            <a:br>
              <a:rPr lang="ru-RU" sz="1300" b="1" dirty="0" smtClean="0">
                <a:solidFill>
                  <a:srgbClr val="008000"/>
                </a:solidFill>
              </a:rPr>
            </a:br>
            <a:r>
              <a:rPr lang="ru-RU" sz="1300" b="1" dirty="0"/>
              <a:t> </a:t>
            </a:r>
            <a:r>
              <a:rPr lang="ru-RU" sz="1300" b="1" dirty="0" smtClean="0"/>
              <a:t>продолжать знакомство детей с профессией пожарного ,его опасным трудом, некоторыми правилами пожарной безопасности; учить правильно действовать в случае возникновения пожара; продолжать учить вести диалог со взрослыми(</a:t>
            </a:r>
            <a:r>
              <a:rPr lang="ru-RU" sz="1300" b="1" dirty="0" err="1" smtClean="0"/>
              <a:t>деспечарами</a:t>
            </a:r>
            <a:r>
              <a:rPr lang="ru-RU" sz="1300" b="1" dirty="0" smtClean="0"/>
              <a:t>).</a:t>
            </a:r>
            <a:r>
              <a:rPr lang="ru-RU" sz="1300" b="1" dirty="0"/>
              <a:t/>
            </a:r>
            <a:br>
              <a:rPr lang="ru-RU" sz="1300" b="1" dirty="0"/>
            </a:br>
            <a:r>
              <a:rPr lang="ru-RU" sz="1300" b="1" dirty="0">
                <a:solidFill>
                  <a:srgbClr val="C00000"/>
                </a:solidFill>
              </a:rPr>
              <a:t> Задачи: </a:t>
            </a:r>
            <a:r>
              <a:rPr lang="ru-RU" sz="1300" b="1" dirty="0" smtClean="0">
                <a:solidFill>
                  <a:srgbClr val="C00000"/>
                </a:solidFill>
              </a:rPr>
              <a:t/>
            </a:r>
            <a:br>
              <a:rPr lang="ru-RU" sz="1300" b="1" dirty="0" smtClean="0">
                <a:solidFill>
                  <a:srgbClr val="C00000"/>
                </a:solidFill>
              </a:rPr>
            </a:br>
            <a:r>
              <a:rPr lang="ru-RU" sz="1300" b="1" dirty="0" smtClean="0"/>
              <a:t>напомнить какие средства </a:t>
            </a:r>
            <a:r>
              <a:rPr lang="ru-RU" sz="1300" b="1" dirty="0"/>
              <a:t>можно использовать при тушении огня; </a:t>
            </a:r>
            <a:br>
              <a:rPr lang="ru-RU" sz="1300" b="1" dirty="0"/>
            </a:br>
            <a:r>
              <a:rPr lang="ru-RU" sz="1300" b="1" dirty="0"/>
              <a:t>формировать умение оценивать возможную опасность, осторожное отношение к предметам , являющимися источникам пожарной опасности;</a:t>
            </a:r>
            <a:br>
              <a:rPr lang="ru-RU" sz="1300" b="1" dirty="0"/>
            </a:br>
            <a:r>
              <a:rPr lang="ru-RU" sz="1300" b="1" dirty="0"/>
              <a:t>закрепить и уточнить знания детей о пользе и вреде огня;</a:t>
            </a:r>
            <a:br>
              <a:rPr lang="ru-RU" sz="1300" b="1" dirty="0"/>
            </a:br>
            <a:r>
              <a:rPr lang="ru-RU" sz="1300" b="1" dirty="0"/>
              <a:t>воспитывать уважение к труду пожарного</a:t>
            </a:r>
            <a:r>
              <a:rPr lang="ru-RU" sz="1300" b="1" dirty="0" smtClean="0"/>
              <a:t>.</a:t>
            </a:r>
            <a:br>
              <a:rPr lang="ru-RU" sz="1300" b="1" dirty="0" smtClean="0"/>
            </a:br>
            <a:r>
              <a:rPr lang="ru-RU" sz="1300" b="1" dirty="0" smtClean="0">
                <a:solidFill>
                  <a:srgbClr val="C00000"/>
                </a:solidFill>
              </a:rPr>
              <a:t>Оборудование: </a:t>
            </a:r>
            <a:r>
              <a:rPr lang="ru-RU" sz="1300" b="1" dirty="0" err="1" smtClean="0">
                <a:solidFill>
                  <a:srgbClr val="C00000"/>
                </a:solidFill>
              </a:rPr>
              <a:t>Огнетушитель,каска</a:t>
            </a:r>
            <a:r>
              <a:rPr lang="ru-RU" sz="1300" b="1" dirty="0" smtClean="0">
                <a:solidFill>
                  <a:srgbClr val="C00000"/>
                </a:solidFill>
              </a:rPr>
              <a:t> пожарника, </a:t>
            </a:r>
            <a:r>
              <a:rPr lang="ru-RU" sz="1300" b="1" dirty="0" err="1" smtClean="0">
                <a:solidFill>
                  <a:srgbClr val="C00000"/>
                </a:solidFill>
              </a:rPr>
              <a:t>электроплита,утюг,пожарная</a:t>
            </a:r>
            <a:r>
              <a:rPr lang="ru-RU" sz="1300" b="1" dirty="0" smtClean="0">
                <a:solidFill>
                  <a:srgbClr val="C00000"/>
                </a:solidFill>
              </a:rPr>
              <a:t> машина, иллюстрации по ОБЖ,</a:t>
            </a:r>
            <a:r>
              <a:rPr lang="ru-RU" sz="1300" b="1" u="sng" dirty="0" smtClean="0">
                <a:solidFill>
                  <a:srgbClr val="008000"/>
                </a:solidFill>
              </a:rPr>
              <a:t/>
            </a:r>
            <a:br>
              <a:rPr lang="ru-RU" sz="1300" b="1" u="sng" dirty="0" smtClean="0">
                <a:solidFill>
                  <a:srgbClr val="008000"/>
                </a:solidFill>
              </a:rPr>
            </a:br>
            <a:r>
              <a:rPr lang="ru-RU" sz="1300" b="1" dirty="0" smtClean="0"/>
              <a:t>иллюстрации </a:t>
            </a:r>
            <a:r>
              <a:rPr lang="ru-RU" sz="1300" b="1" dirty="0"/>
              <a:t>о причинах возникновения пожара, плакат «Правила поведения при пожаре</a:t>
            </a:r>
            <a:r>
              <a:rPr lang="ru-RU" sz="1300" b="1" dirty="0" smtClean="0"/>
              <a:t>».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0"/>
            <a:ext cx="1857388" cy="1571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786190"/>
            <a:ext cx="1935795" cy="1500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857628"/>
            <a:ext cx="1887445" cy="14287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429264"/>
            <a:ext cx="1944216" cy="12858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5479302"/>
            <a:ext cx="1928826" cy="12959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5479303"/>
            <a:ext cx="1857388" cy="1323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5445224"/>
            <a:ext cx="1928826" cy="1269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5" y="3786190"/>
            <a:ext cx="1903408" cy="1500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888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Обучить детей безопасному поведению - это значит приучить их к определенному образу жизни.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 </a:t>
            </a:r>
            <a:r>
              <a:rPr lang="ru-RU" sz="2400" b="1" dirty="0">
                <a:solidFill>
                  <a:srgbClr val="002060"/>
                </a:solidFill>
              </a:rPr>
              <a:t>ребенка должен выработаться защитный механизм, который автоматически сработает в </a:t>
            </a:r>
            <a:r>
              <a:rPr lang="ru-RU" sz="2400" b="1" dirty="0" smtClean="0">
                <a:solidFill>
                  <a:srgbClr val="002060"/>
                </a:solidFill>
              </a:rPr>
              <a:t>нужный момент.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Наша </a:t>
            </a:r>
            <a:r>
              <a:rPr lang="ru-RU" sz="2400" b="1" dirty="0">
                <a:solidFill>
                  <a:srgbClr val="002060"/>
                </a:solidFill>
              </a:rPr>
              <a:t>взрослая жизнь, особенно в городах, становится все сложнее для </a:t>
            </a:r>
            <a:r>
              <a:rPr lang="ru-RU" sz="2400" b="1" dirty="0" smtClean="0">
                <a:solidFill>
                  <a:srgbClr val="002060"/>
                </a:solidFill>
              </a:rPr>
              <a:t>детей. </a:t>
            </a:r>
            <a:r>
              <a:rPr lang="ru-RU" sz="2400" b="1" dirty="0">
                <a:solidFill>
                  <a:srgbClr val="002060"/>
                </a:solidFill>
              </a:rPr>
              <a:t>Плотный поток транспорта на улицах, лихачи, едущие на красный свет, переставшие быть безопасными дворы, детские площадки, подъезды...Короче говоря, навыки безопасного поведения - просто суровая необходимость. И прививать их надо как можно раньше. 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Сегодня </a:t>
            </a:r>
            <a:r>
              <a:rPr lang="ru-RU" sz="2400" b="1" dirty="0">
                <a:solidFill>
                  <a:srgbClr val="002060"/>
                </a:solidFill>
              </a:rPr>
              <a:t>дети, как никогда раньше, подвергаются большой опасности. Именно поэтому родителям и педагогам необходимо использовать все доступные средства, чтобы защитить детей, и что еще важнее, научить их самостоятельно находить верное решение, а если </a:t>
            </a:r>
            <a:r>
              <a:rPr lang="ru-RU" sz="2400" b="1" dirty="0" smtClean="0">
                <a:solidFill>
                  <a:srgbClr val="002060"/>
                </a:solidFill>
              </a:rPr>
              <a:t>нужно, и </a:t>
            </a:r>
            <a:r>
              <a:rPr lang="ru-RU" sz="2400" b="1" dirty="0">
                <a:solidFill>
                  <a:srgbClr val="002060"/>
                </a:solidFill>
              </a:rPr>
              <a:t>защищаться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394453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Спасибо </a:t>
            </a:r>
            <a:br>
              <a:rPr lang="ru-RU" sz="8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</a:br>
            <a:r>
              <a:rPr lang="ru-RU" sz="8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Batang" panose="02030600000101010101" pitchFamily="18" charset="-127"/>
                <a:cs typeface="Arabic Typesetting" panose="03020402040406030203" pitchFamily="66" charset="-78"/>
              </a:rPr>
              <a:t>за внимание!</a:t>
            </a:r>
            <a:endParaRPr lang="ru-RU" sz="8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Batang" panose="02030600000101010101" pitchFamily="18" charset="-127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23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Тема: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3600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«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ОСНОВЫ БЕЗОПАСНОСТИ ЖИЗНЕДЕЯТЕЛЬНОСТИ                                                                    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У ДЕТЕЙ ДОШКОЛЬНОГО  ВОЗРАСТА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ambria"/>
                <a:ea typeface="Times New Roman"/>
                <a:cs typeface="Times New Roman"/>
              </a:rPr>
              <a:t>»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 </a:t>
            </a:r>
            <a:endParaRPr lang="ru-RU" sz="4000" i="1" dirty="0">
              <a:solidFill>
                <a:schemeClr val="accent3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969282">
            <a:off x="866400" y="3045412"/>
            <a:ext cx="223224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58374">
            <a:off x="6213680" y="3083095"/>
            <a:ext cx="2232248" cy="1751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2714620"/>
            <a:ext cx="1950720" cy="1848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026435">
            <a:off x="2421835" y="4909338"/>
            <a:ext cx="1950720" cy="1799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03369">
            <a:off x="5575417" y="4816219"/>
            <a:ext cx="1950720" cy="1799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402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5024"/>
                </a:solidFill>
              </a:rPr>
              <a:t>Актуальность темы:</a:t>
            </a:r>
            <a:endParaRPr lang="ru-RU" b="1" dirty="0">
              <a:solidFill>
                <a:srgbClr val="00502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300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</a:rPr>
              <a:t>Ни для кого не секрет, что сложившаяся социальная и экологическая обстановка вызывает беспокойство у людей всей планеты. Особую тревогу мы испытываем за самых беззащитных граждан – маленьких детей. Пока ребенок маленький, взрослые более или менее спокойны: они помогут ребенку, подстрахуют, предупредят, не допустят… Но скоро, очень скоро наступит момент в жизни семьи, когда ребенка надо будет начать отпускать от себя. Готов ли ребенок к самостоятельным шагам? Сможет ли защитить себя, избежать опасностей? Об этом надо думать и заботиться уже сейчас, пока ребенок рядом с нами, взрослыми. </a:t>
            </a:r>
            <a:r>
              <a:rPr lang="ru-RU" sz="2000" dirty="0" smtClean="0">
                <a:latin typeface="+mj-lt"/>
              </a:rPr>
              <a:t>Моя задача как педагога состоит </a:t>
            </a:r>
            <a:r>
              <a:rPr lang="ru-RU" sz="2000" dirty="0">
                <a:latin typeface="+mj-lt"/>
              </a:rPr>
              <a:t>не только в том, чтобы оберегать и защищать ребенка, но и в том, чтобы </a:t>
            </a:r>
            <a:r>
              <a:rPr lang="ru-RU" sz="2000" dirty="0" smtClean="0">
                <a:latin typeface="+mj-lt"/>
              </a:rPr>
              <a:t>формировать у детей навыки безопасного поведения дома , на улице и в природе. </a:t>
            </a:r>
            <a:r>
              <a:rPr lang="ru-RU" sz="2000" dirty="0">
                <a:latin typeface="+mj-lt"/>
              </a:rPr>
              <a:t>Помочь себе в трудной ситуации может лишь тот, кто получит необходимые знания о существующих опасностях, научится их своевременно распознавать, обходить стороной, сдерживать и уменьшать. Правильно говорили в </a:t>
            </a:r>
            <a:r>
              <a:rPr lang="ru-RU" sz="2000" dirty="0" smtClean="0">
                <a:latin typeface="+mj-lt"/>
              </a:rPr>
              <a:t>старину: л</a:t>
            </a:r>
            <a:r>
              <a:rPr lang="ru-RU" sz="2000" dirty="0" smtClean="0"/>
              <a:t>учше поберечься, чем обжечься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269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541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/>
                <a:ea typeface="Times New Roman"/>
                <a:cs typeface="Times New Roman"/>
              </a:rPr>
              <a:t>Цель: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i="1" dirty="0" smtClean="0">
                <a:solidFill>
                  <a:srgbClr val="CC0000"/>
                </a:solidFill>
                <a:effectLst/>
                <a:latin typeface="Cambria"/>
                <a:ea typeface="Times New Roman"/>
                <a:cs typeface="Times New Roman"/>
              </a:rPr>
              <a:t>Обучение детей правилам безопасности поведения и формирование необходимых навыков.</a:t>
            </a:r>
            <a:endParaRPr lang="ru-RU" sz="4000" b="1" i="1" dirty="0">
              <a:solidFill>
                <a:srgbClr val="CC000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i="1" dirty="0">
              <a:solidFill>
                <a:srgbClr val="CC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79" y="4077072"/>
            <a:ext cx="2238752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077072"/>
            <a:ext cx="2160240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9724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Задачи: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Психологически </a:t>
            </a:r>
            <a:r>
              <a:rPr lang="ru-RU" dirty="0"/>
              <a:t>подготовить детей к вероятности возникновения различного рода опасных ситуаций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    Создание необходимых условий для обеспечения безопасности жизнедеятельности детей дошкольного возраста в детском саду, дома и в природных условиях.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 Системное обучение дошкольников основам ОБЖ,  согласно их возраста.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</a:t>
            </a:r>
            <a:r>
              <a:rPr lang="ru-RU" dirty="0" smtClean="0"/>
              <a:t>Учить  адекватно, осознанно действовать в той или иной ситуации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    Систематическая работа с родителями по всем основным аспектам жизнедеятельности детей:  обучение взрослых (родителей, сотрудников) </a:t>
            </a:r>
            <a:r>
              <a:rPr lang="ru-RU" dirty="0" smtClean="0"/>
              <a:t> с привлечением сотрудников МЧС, МВД</a:t>
            </a:r>
            <a:r>
              <a:rPr lang="ru-RU" smtClean="0"/>
              <a:t>, ФСБ грамотным </a:t>
            </a:r>
            <a:r>
              <a:rPr lang="ru-RU" dirty="0"/>
              <a:t>действиям в различных сложных ситуациях и как это можно объяснить ребенку – дошкольнику в том или ином возрасте.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350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Взаимодействие образовательных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областей</a:t>
            </a:r>
            <a:br>
              <a:rPr lang="ru-RU" sz="16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 процессе формирования у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дошкольников правил поведения при опасных ситуациях.</a:t>
            </a: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52282"/>
            <a:ext cx="8229600" cy="6089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«Социально – коммуникативное развитие» </a:t>
            </a:r>
          </a:p>
          <a:p>
            <a:pPr marL="0" indent="0">
              <a:buNone/>
            </a:pPr>
            <a:r>
              <a:rPr lang="ru-RU" sz="1400" dirty="0" smtClean="0"/>
              <a:t>Формирование </a:t>
            </a:r>
            <a:r>
              <a:rPr lang="ru-RU" sz="1400" dirty="0"/>
              <a:t>представлений </a:t>
            </a:r>
            <a:r>
              <a:rPr lang="ru-RU" sz="1400" dirty="0" smtClean="0"/>
              <a:t>об опасных </a:t>
            </a:r>
            <a:r>
              <a:rPr lang="ru-RU" sz="1400" dirty="0"/>
              <a:t>ситуациях и способах поведения в них.</a:t>
            </a:r>
          </a:p>
          <a:p>
            <a:pPr marL="0" indent="0">
              <a:buNone/>
            </a:pPr>
            <a:r>
              <a:rPr lang="ru-RU" sz="1400" dirty="0" smtClean="0"/>
              <a:t>Активизация </a:t>
            </a:r>
            <a:r>
              <a:rPr lang="ru-RU" sz="1400" dirty="0"/>
              <a:t>мышления детей через решение проблемных ситуаций, тренинги, просмотр и обсуждение познавательных книг, </a:t>
            </a:r>
            <a:r>
              <a:rPr lang="ru-RU" sz="1400" dirty="0" smtClean="0"/>
              <a:t>иллюстраций, </a:t>
            </a:r>
            <a:r>
              <a:rPr lang="ru-RU" sz="1400" dirty="0"/>
              <a:t>моделирование правил и ситуаций безопасного поведения во время </a:t>
            </a:r>
            <a:r>
              <a:rPr lang="ru-RU" sz="1400" dirty="0" smtClean="0"/>
              <a:t>опасных ситуаций</a:t>
            </a:r>
            <a:r>
              <a:rPr lang="ru-RU" sz="1400" dirty="0"/>
              <a:t>. Побуждение детей к самооценке и оценке действий и поведения окружающих, развитие нравственных и волевых качеств через создание игровых ситуаций, ситуаций морального выбора, сюжетно – ролевые игры.</a:t>
            </a:r>
            <a:r>
              <a:rPr lang="ru-RU" sz="1400" b="1" dirty="0"/>
              <a:t>      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«Познавательное развитие, речевое развитие»</a:t>
            </a:r>
          </a:p>
          <a:p>
            <a:pPr marL="0" indent="0">
              <a:buNone/>
            </a:pPr>
            <a:r>
              <a:rPr lang="ru-RU" sz="1400" dirty="0" smtClean="0"/>
              <a:t>Развитие </a:t>
            </a:r>
            <a:r>
              <a:rPr lang="ru-RU" sz="1400" dirty="0"/>
              <a:t>свободного общения, связной речи, доказательной речи в процессе освоения основ </a:t>
            </a:r>
            <a:r>
              <a:rPr lang="ru-RU" sz="1400" dirty="0" smtClean="0"/>
              <a:t>правил поведения через </a:t>
            </a:r>
            <a:r>
              <a:rPr lang="ru-RU" sz="1400" dirty="0"/>
              <a:t>ситуативное общение, беседы, рассказывание, рассуждение, отгадывание загадок.</a:t>
            </a:r>
          </a:p>
          <a:p>
            <a:pPr marL="0" indent="0">
              <a:buNone/>
            </a:pPr>
            <a:r>
              <a:rPr lang="ru-RU" sz="1400" dirty="0" smtClean="0"/>
              <a:t>Слушание </a:t>
            </a:r>
            <a:r>
              <a:rPr lang="ru-RU" sz="1400" dirty="0"/>
              <a:t>и обсуждение художественных произведений, заучивание стихотворений, отгадывание загадок, игры и упражнения под тексты стихотворений, театрализованная деятельность на темы прочитанного.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«Художественно-эстетическое развитие» </a:t>
            </a:r>
          </a:p>
          <a:p>
            <a:pPr marL="0" indent="0">
              <a:buNone/>
            </a:pPr>
            <a:r>
              <a:rPr lang="ru-RU" sz="1400" dirty="0" smtClean="0"/>
              <a:t>Развитие </a:t>
            </a:r>
            <a:r>
              <a:rPr lang="ru-RU" sz="1400" dirty="0"/>
              <a:t>образного представления, наблюдательности, способности замечать характерные особенности предметов или объектов и передавать их через различные виды продуктивной деятельности (рисование, аппликацию, конструирование</a:t>
            </a:r>
            <a:r>
              <a:rPr lang="ru-RU" sz="1400" dirty="0" smtClean="0"/>
              <a:t>). 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Побуждать детей к самостоятельности, способствовать развитию </a:t>
            </a:r>
            <a:r>
              <a:rPr lang="ru-RU" sz="1400" dirty="0" smtClean="0"/>
              <a:t>художественных умений </a:t>
            </a:r>
            <a:r>
              <a:rPr lang="ru-RU" sz="1400" dirty="0"/>
              <a:t>и навыков в процессе </a:t>
            </a:r>
            <a:r>
              <a:rPr lang="ru-RU" sz="1400" dirty="0" smtClean="0"/>
              <a:t>изготовления </a:t>
            </a:r>
            <a:r>
              <a:rPr lang="ru-RU" sz="1400" dirty="0"/>
              <a:t>атрибутов для сюжетно – ролевых игр, масок для игр – драматизаций, оформлении альбомов, коллажей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«Физическое развитие»</a:t>
            </a:r>
            <a:endParaRPr lang="ru-RU" sz="1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dirty="0"/>
              <a:t>Соблюдение двигательной активности через участие детей в подвижных играх, эстафетах, играх – соревнованиях, способствующих развитию психофизических качеств, координации движений, умению ориентироваться в пространстве, закреплению навыков безопасного поведения. Формирование первичных ценностных представлений о здоровье и здоровом образе жизни через организацию режимных процессов, наблюдения, беседы, объяснения, игры, чтение.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403557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57504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В течение года проводились  д/игры  и упражнения: «</a:t>
            </a:r>
            <a:r>
              <a:rPr lang="ru-RU" sz="2200" b="1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С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обери знак(</a:t>
            </a:r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пазл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)», «Разложи по порядку», «Так – не так», «Предметы – источники опасности», «Мы спасатели», «На прогулке», «Кому, что нужно для работы» и др.  </a:t>
            </a:r>
            <a:br>
              <a:rPr lang="ru-RU" sz="2200" b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1447" y="115922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Users\user\Desktop\Мы спасате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3"/>
            <a:ext cx="2533680" cy="1928825"/>
          </a:xfrm>
          <a:prstGeom prst="rect">
            <a:avLst/>
          </a:prstGeom>
          <a:noFill/>
        </p:spPr>
      </p:pic>
      <p:pic>
        <p:nvPicPr>
          <p:cNvPr id="11" name="Содержимое 10" descr="Мы спасател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7875" y="1571613"/>
            <a:ext cx="2643215" cy="2000264"/>
          </a:xfrm>
        </p:spPr>
      </p:pic>
      <p:pic>
        <p:nvPicPr>
          <p:cNvPr id="2050" name="Picture 2" descr="C:\Users\user\Desktop\Вызываем пожарни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2143141" cy="2714644"/>
          </a:xfrm>
          <a:prstGeom prst="rect">
            <a:avLst/>
          </a:prstGeom>
          <a:noFill/>
        </p:spPr>
      </p:pic>
      <p:pic>
        <p:nvPicPr>
          <p:cNvPr id="2051" name="Picture 3" descr="C:\Users\user\Desktop\Спасател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4857784" cy="2740060"/>
          </a:xfrm>
          <a:prstGeom prst="rect">
            <a:avLst/>
          </a:prstGeom>
          <a:noFill/>
        </p:spPr>
      </p:pic>
      <p:pic>
        <p:nvPicPr>
          <p:cNvPr id="5" name="Picture 3" descr="C:\Users\user\Desktop\иг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71612"/>
            <a:ext cx="2214579" cy="2000264"/>
          </a:xfrm>
          <a:prstGeom prst="rect">
            <a:avLst/>
          </a:prstGeom>
          <a:noFill/>
        </p:spPr>
      </p:pic>
      <p:pic>
        <p:nvPicPr>
          <p:cNvPr id="1028" name="Picture 4" descr="C:\Users\user\Desktop\IMG-20181015-WA002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14679" y="1571613"/>
            <a:ext cx="2571768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2412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773" y="260648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Были проведены беседы и моделировались ситуации по темам: «Работа Пожарных», «Если в доме или в саду случился пожар», «Спички  - детям не игрушка», «Правила поведения вблизи воды»,«Соблюдай правила пожарной безопасности» и др.</a:t>
            </a:r>
            <a:endParaRPr lang="ru-RU" sz="2400" dirty="0">
              <a:latin typeface="+mj-lt"/>
            </a:endParaRPr>
          </a:p>
        </p:txBody>
      </p:sp>
      <p:pic>
        <p:nvPicPr>
          <p:cNvPr id="2053" name="Picture 5" descr="C:\Users\user\Desktop\Правила безопасного поведения в д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3929090" cy="2143140"/>
          </a:xfrm>
          <a:prstGeom prst="rect">
            <a:avLst/>
          </a:prstGeom>
          <a:noFill/>
        </p:spPr>
      </p:pic>
      <p:pic>
        <p:nvPicPr>
          <p:cNvPr id="1026" name="Picture 2" descr="C:\Users\user\Desktop\Правила поведения в море, бассей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3" y="4429132"/>
            <a:ext cx="3643338" cy="2071702"/>
          </a:xfrm>
          <a:prstGeom prst="rect">
            <a:avLst/>
          </a:prstGeom>
          <a:noFill/>
        </p:spPr>
      </p:pic>
      <p:pic>
        <p:nvPicPr>
          <p:cNvPr id="1028" name="Picture 4" descr="C:\Users\user\Desktop\Наши лучшие друзь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3571900" cy="1786245"/>
          </a:xfrm>
          <a:prstGeom prst="rect">
            <a:avLst/>
          </a:prstGeom>
          <a:noFill/>
        </p:spPr>
      </p:pic>
      <p:pic>
        <p:nvPicPr>
          <p:cNvPr id="2051" name="Picture 3" descr="C:\Users\user\Desktop\Пожарный щи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357430"/>
            <a:ext cx="4000529" cy="1857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5997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776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Была оформлена  выставка детских работ «Опасный огонь»; в работе по теме использовалось много художественной литературы: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Л.Толстой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«Пожарные собаки», С. Маршак «Сказка про спички», «Рассказ о неизвестном герое», «Кошкин дом», «Три мудреца в одном тазу…»,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Ш.Перро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«Красная шапочка»,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В.Подольного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«Как человек огонь приручил» и др.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</a:b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89601">
            <a:off x="692733" y="3143474"/>
            <a:ext cx="2516257" cy="1887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062320">
            <a:off x="6020870" y="3084660"/>
            <a:ext cx="2619895" cy="2069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3376" y="4653136"/>
            <a:ext cx="2009256" cy="2009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8812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555</TotalTime>
  <Words>583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Отчёт по плану самообразования  на 2018-2019 учебный год  воспитателя первой категории Алигаджиевой З.М.-Р.</vt:lpstr>
      <vt:lpstr>Тема: </vt:lpstr>
      <vt:lpstr>Актуальность темы:</vt:lpstr>
      <vt:lpstr>Цель: </vt:lpstr>
      <vt:lpstr>Задачи: </vt:lpstr>
      <vt:lpstr>Взаимодействие образовательных областей в процессе формирования у дошкольников правил поведения при опасных ситуациях.</vt:lpstr>
      <vt:lpstr> В течение года проводились  д/игры  и упражнения: «Собери знак(пазл)», «Разложи по порядку», «Так – не так», «Предметы – источники опасности», «Мы спасатели», «На прогулке», «Кому, что нужно для работы» и др.   </vt:lpstr>
      <vt:lpstr>Слайд 8</vt:lpstr>
      <vt:lpstr>Слайд 9</vt:lpstr>
      <vt:lpstr>Была организована экскурсия в медицинский кабинет детского сада. Медсестра Алиева Патимат Алиевна в игровой форме, с использованием иллюстраций, наглядного материала, художественной литературы провела беседу «Оказание первой медицинской помощи в экстремальных ситуациях». Во время беседы были смоделированы ситуации: «Тонет человек», «Мама потеряла сознание», «Первая помощь при укусе пчелы», «Вызываем скорую помощь».   </vt:lpstr>
      <vt:lpstr>Регулярно вывешивалась наглядная информация для родителей: «Правила поведения при пожаре», «Правила пожарной безопасности для дошкольников», «Правила безопасного поведения зимой» и др.</vt:lpstr>
      <vt:lpstr>Дидактические пособия, используемые в работе по данной теме:  Д/игры: «Собери дорожный  знак», «Правила дорожного движения», «Подбери знаки к данной ситуации», «Внимание дорога!».  «Д/игр по ОБЖ для детей старшего возраста» и др.</vt:lpstr>
      <vt:lpstr>Образовательная деятельность по пожарной безопасности  «Мой папа -ПОЖАРНЫЙ»  Интеграция:   «познание», «коммуникация». Цель:  продолжать знакомство детей с профессией пожарного ,его опасным трудом, некоторыми правилами пожарной безопасности; учить правильно действовать в случае возникновения пожара; продолжать учить вести диалог со взрослыми(деспечарами).  Задачи:  напомнить какие средства можно использовать при тушении огня;  формировать умение оценивать возможную опасность, осторожное отношение к предметам , являющимися источникам пожарной опасности; закрепить и уточнить знания детей о пользе и вреде огня; воспитывать уважение к труду пожарного. Оборудование: Огнетушитель,каска пожарника, электроплита,утюг,пожарная машина, иллюстрации по ОБЖ, иллюстрации о причинах возникновения пожара, плакат «Правила поведения при пожаре». </vt:lpstr>
      <vt:lpstr>Обучить детей безопасному поведению - это значит приучить их к определенному образу жизни.  У ребенка должен выработаться защитный механизм, который автоматически сработает в нужный момент. Наша взрослая жизнь, особенно в городах, становится все сложнее для детей. Плотный поток транспорта на улицах, лихачи, едущие на красный свет, переставшие быть безопасными дворы, детские площадки, подъезды...Короче говоря, навыки безопасного поведения - просто суровая необходимость. И прививать их надо как можно раньше.  Сегодня дети, как никогда раньше, подвергаются большой опасности. Именно поэтому родителям и педагогам необходимо использовать все доступные средства, чтобы защитить детей, и что еще важнее, научить их самостоятельно находить верное решение, а если нужно, и защищаться.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по плану самообразования  на 2014-2015 учебный год  воспитателя первой категории  Тупиковой Ларисы Николаевны</dc:title>
  <dc:creator>Компьютер</dc:creator>
  <cp:lastModifiedBy>Пользователь Windows</cp:lastModifiedBy>
  <cp:revision>57</cp:revision>
  <dcterms:created xsi:type="dcterms:W3CDTF">2015-04-15T17:36:02Z</dcterms:created>
  <dcterms:modified xsi:type="dcterms:W3CDTF">2018-10-18T12:30:11Z</dcterms:modified>
</cp:coreProperties>
</file>