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8" r:id="rId8"/>
    <p:sldId id="261" r:id="rId9"/>
    <p:sldId id="273" r:id="rId10"/>
    <p:sldId id="274" r:id="rId11"/>
    <p:sldId id="275" r:id="rId12"/>
    <p:sldId id="262" r:id="rId13"/>
    <p:sldId id="271" r:id="rId14"/>
    <p:sldId id="265" r:id="rId15"/>
    <p:sldId id="263" r:id="rId16"/>
    <p:sldId id="269" r:id="rId17"/>
    <p:sldId id="264" r:id="rId18"/>
    <p:sldId id="277" r:id="rId19"/>
    <p:sldId id="272" r:id="rId20"/>
    <p:sldId id="26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6" autoAdjust="0"/>
    <p:restoredTop sz="94820" autoAdjust="0"/>
  </p:normalViewPr>
  <p:slideViewPr>
    <p:cSldViewPr>
      <p:cViewPr varScale="1">
        <p:scale>
          <a:sx n="106" d="100"/>
          <a:sy n="106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9DF7F-2613-45DB-A030-9FA0E7D0208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1" csCatId="colorful" phldr="1"/>
      <dgm:spPr/>
    </dgm:pt>
    <dgm:pt modelId="{E2822106-76C4-4C92-A453-EAF2FADF336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75000"/>
                </a:schemeClr>
              </a:solidFill>
            </a:rPr>
            <a:t>ребенок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8ECE2207-ACE3-4FC2-A225-69F4DC4FD757}" type="parTrans" cxnId="{77971CE8-7E95-44EC-A61C-EF66336220C4}">
      <dgm:prSet/>
      <dgm:spPr/>
      <dgm:t>
        <a:bodyPr/>
        <a:lstStyle/>
        <a:p>
          <a:endParaRPr lang="ru-RU"/>
        </a:p>
      </dgm:t>
    </dgm:pt>
    <dgm:pt modelId="{B5D10DC6-8F14-4F80-B92E-1284F5CE0D98}" type="sibTrans" cxnId="{77971CE8-7E95-44EC-A61C-EF66336220C4}">
      <dgm:prSet/>
      <dgm:spPr/>
      <dgm:t>
        <a:bodyPr/>
        <a:lstStyle/>
        <a:p>
          <a:endParaRPr lang="ru-RU"/>
        </a:p>
      </dgm:t>
    </dgm:pt>
    <dgm:pt modelId="{1F0814DA-BC41-42D8-8249-310D74033F5D}">
      <dgm:prSet phldrT="[Текст]"/>
      <dgm:spPr/>
      <dgm:t>
        <a:bodyPr/>
        <a:lstStyle/>
        <a:p>
          <a:r>
            <a:rPr lang="ru-RU" b="1" i="1" dirty="0" smtClean="0">
              <a:solidFill>
                <a:srgbClr val="009900"/>
              </a:solidFill>
            </a:rPr>
            <a:t>семья</a:t>
          </a:r>
          <a:endParaRPr lang="ru-RU" b="1" i="1" dirty="0">
            <a:solidFill>
              <a:srgbClr val="009900"/>
            </a:solidFill>
          </a:endParaRPr>
        </a:p>
      </dgm:t>
    </dgm:pt>
    <dgm:pt modelId="{6F2C0E6F-29BB-4C16-99CE-5C97ECF77AB4}" type="parTrans" cxnId="{59F88571-9268-47B1-8823-940A5F3BC193}">
      <dgm:prSet/>
      <dgm:spPr/>
      <dgm:t>
        <a:bodyPr/>
        <a:lstStyle/>
        <a:p>
          <a:endParaRPr lang="ru-RU"/>
        </a:p>
      </dgm:t>
    </dgm:pt>
    <dgm:pt modelId="{BF5574D4-3D5E-4E4C-AC93-BAF647E881E8}" type="sibTrans" cxnId="{59F88571-9268-47B1-8823-940A5F3BC193}">
      <dgm:prSet/>
      <dgm:spPr/>
      <dgm:t>
        <a:bodyPr/>
        <a:lstStyle/>
        <a:p>
          <a:endParaRPr lang="ru-RU"/>
        </a:p>
      </dgm:t>
    </dgm:pt>
    <dgm:pt modelId="{8AC1E6F0-309C-4ADB-823E-8FE3BCB4EA8D}">
      <dgm:prSet phldrT="[Текст]"/>
      <dgm:spPr/>
      <dgm:t>
        <a:bodyPr/>
        <a:lstStyle/>
        <a:p>
          <a:r>
            <a:rPr lang="ru-RU" b="1" i="1" dirty="0" smtClean="0">
              <a:solidFill>
                <a:srgbClr val="7030A0"/>
              </a:solidFill>
            </a:rPr>
            <a:t>Детский сад</a:t>
          </a:r>
          <a:endParaRPr lang="ru-RU" b="1" i="1" dirty="0">
            <a:solidFill>
              <a:srgbClr val="7030A0"/>
            </a:solidFill>
          </a:endParaRPr>
        </a:p>
      </dgm:t>
    </dgm:pt>
    <dgm:pt modelId="{3ABE699A-0A25-43AC-8EE0-ECAA4BDBED8B}" type="parTrans" cxnId="{AD037935-0BEB-46AE-8F60-0CA65A1E8599}">
      <dgm:prSet/>
      <dgm:spPr/>
      <dgm:t>
        <a:bodyPr/>
        <a:lstStyle/>
        <a:p>
          <a:endParaRPr lang="ru-RU"/>
        </a:p>
      </dgm:t>
    </dgm:pt>
    <dgm:pt modelId="{6B05B2B0-116B-4584-A565-6EF6B51F527A}" type="sibTrans" cxnId="{AD037935-0BEB-46AE-8F60-0CA65A1E8599}">
      <dgm:prSet/>
      <dgm:spPr/>
      <dgm:t>
        <a:bodyPr/>
        <a:lstStyle/>
        <a:p>
          <a:endParaRPr lang="ru-RU"/>
        </a:p>
      </dgm:t>
    </dgm:pt>
    <dgm:pt modelId="{4509A363-4128-493F-A91F-32EF90A8B78B}">
      <dgm:prSet/>
      <dgm:spPr/>
      <dgm:t>
        <a:bodyPr/>
        <a:lstStyle/>
        <a:p>
          <a:r>
            <a:rPr lang="ru-RU" b="1" i="1" dirty="0" smtClean="0">
              <a:solidFill>
                <a:srgbClr val="FF9900"/>
              </a:solidFill>
            </a:rPr>
            <a:t>Россия</a:t>
          </a:r>
          <a:endParaRPr lang="ru-RU" b="1" i="1" dirty="0">
            <a:solidFill>
              <a:srgbClr val="FF9900"/>
            </a:solidFill>
          </a:endParaRPr>
        </a:p>
      </dgm:t>
    </dgm:pt>
    <dgm:pt modelId="{2AEC61E7-8701-49A2-853D-2AC80F5A415B}" type="parTrans" cxnId="{BCA5F533-5E71-4F75-95BF-77538102A2DD}">
      <dgm:prSet/>
      <dgm:spPr/>
      <dgm:t>
        <a:bodyPr/>
        <a:lstStyle/>
        <a:p>
          <a:endParaRPr lang="ru-RU"/>
        </a:p>
      </dgm:t>
    </dgm:pt>
    <dgm:pt modelId="{1EB6ABCF-4192-46C4-8464-DF191C5C0902}" type="sibTrans" cxnId="{BCA5F533-5E71-4F75-95BF-77538102A2DD}">
      <dgm:prSet/>
      <dgm:spPr/>
      <dgm:t>
        <a:bodyPr/>
        <a:lstStyle/>
        <a:p>
          <a:endParaRPr lang="ru-RU"/>
        </a:p>
      </dgm:t>
    </dgm:pt>
    <dgm:pt modelId="{74E36D91-4377-423F-92E8-C160D8B60BD1}">
      <dgm:prSet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Родной город</a:t>
          </a:r>
          <a:endParaRPr lang="ru-RU" b="1" i="1" dirty="0">
            <a:solidFill>
              <a:srgbClr val="0070C0"/>
            </a:solidFill>
          </a:endParaRPr>
        </a:p>
      </dgm:t>
    </dgm:pt>
    <dgm:pt modelId="{410D2572-FC7D-4F45-968E-E952C9E36FFE}" type="parTrans" cxnId="{4B59BF9A-915A-4AD1-A27E-915B61BE02DB}">
      <dgm:prSet/>
      <dgm:spPr/>
      <dgm:t>
        <a:bodyPr/>
        <a:lstStyle/>
        <a:p>
          <a:endParaRPr lang="ru-RU"/>
        </a:p>
      </dgm:t>
    </dgm:pt>
    <dgm:pt modelId="{924F5200-2D17-4215-AAEB-4D7BE8543912}" type="sibTrans" cxnId="{4B59BF9A-915A-4AD1-A27E-915B61BE02DB}">
      <dgm:prSet/>
      <dgm:spPr/>
      <dgm:t>
        <a:bodyPr/>
        <a:lstStyle/>
        <a:p>
          <a:endParaRPr lang="ru-RU"/>
        </a:p>
      </dgm:t>
    </dgm:pt>
    <dgm:pt modelId="{66664DC1-F162-461A-80FE-DE21C9DF3F7E}" type="pres">
      <dgm:prSet presAssocID="{0DD9DF7F-2613-45DB-A030-9FA0E7D0208F}" presName="composite" presStyleCnt="0">
        <dgm:presLayoutVars>
          <dgm:chMax val="5"/>
          <dgm:dir/>
          <dgm:resizeHandles val="exact"/>
        </dgm:presLayoutVars>
      </dgm:prSet>
      <dgm:spPr/>
    </dgm:pt>
    <dgm:pt modelId="{6D0C5651-5274-404E-BEB4-A56C94F7152F}" type="pres">
      <dgm:prSet presAssocID="{E2822106-76C4-4C92-A453-EAF2FADF3368}" presName="circle1" presStyleLbl="lnNode1" presStyleIdx="0" presStyleCnt="5" custLinFactNeighborX="9825" custLinFactNeighborY="2091"/>
      <dgm:spPr/>
    </dgm:pt>
    <dgm:pt modelId="{301B9938-1919-4025-A75C-42683F039082}" type="pres">
      <dgm:prSet presAssocID="{E2822106-76C4-4C92-A453-EAF2FADF3368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47BFE-FBF8-473C-B265-FDCC304B361B}" type="pres">
      <dgm:prSet presAssocID="{E2822106-76C4-4C92-A453-EAF2FADF3368}" presName="line1" presStyleLbl="callout" presStyleIdx="0" presStyleCnt="10"/>
      <dgm:spPr/>
    </dgm:pt>
    <dgm:pt modelId="{7E7C849F-0A29-4D9C-BC2E-58FF35D03615}" type="pres">
      <dgm:prSet presAssocID="{E2822106-76C4-4C92-A453-EAF2FADF3368}" presName="d1" presStyleLbl="callout" presStyleIdx="1" presStyleCnt="10"/>
      <dgm:spPr/>
    </dgm:pt>
    <dgm:pt modelId="{845BC2E3-C083-463F-98A3-90BE3D3CF8AB}" type="pres">
      <dgm:prSet presAssocID="{1F0814DA-BC41-42D8-8249-310D74033F5D}" presName="circle2" presStyleLbl="lnNode1" presStyleIdx="1" presStyleCnt="5"/>
      <dgm:spPr/>
    </dgm:pt>
    <dgm:pt modelId="{AB103D04-D665-457F-83C8-5C24A65DAFA6}" type="pres">
      <dgm:prSet presAssocID="{1F0814DA-BC41-42D8-8249-310D74033F5D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0BF7A-9E3E-42A9-9222-9E6824260922}" type="pres">
      <dgm:prSet presAssocID="{1F0814DA-BC41-42D8-8249-310D74033F5D}" presName="line2" presStyleLbl="callout" presStyleIdx="2" presStyleCnt="10"/>
      <dgm:spPr/>
    </dgm:pt>
    <dgm:pt modelId="{732AF2B0-8538-462B-A63D-08E36F52E6E2}" type="pres">
      <dgm:prSet presAssocID="{1F0814DA-BC41-42D8-8249-310D74033F5D}" presName="d2" presStyleLbl="callout" presStyleIdx="3" presStyleCnt="10"/>
      <dgm:spPr/>
    </dgm:pt>
    <dgm:pt modelId="{5FA623DE-6F31-48BE-994E-C98CC6194FC8}" type="pres">
      <dgm:prSet presAssocID="{8AC1E6F0-309C-4ADB-823E-8FE3BCB4EA8D}" presName="circle3" presStyleLbl="lnNode1" presStyleIdx="2" presStyleCnt="5" custLinFactNeighborX="742" custLinFactNeighborY="199"/>
      <dgm:spPr/>
    </dgm:pt>
    <dgm:pt modelId="{BED44FDA-BF2D-4C8A-B998-B7022460C0AA}" type="pres">
      <dgm:prSet presAssocID="{8AC1E6F0-309C-4ADB-823E-8FE3BCB4EA8D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BF06-15F9-4042-AD39-9D6E808C0425}" type="pres">
      <dgm:prSet presAssocID="{8AC1E6F0-309C-4ADB-823E-8FE3BCB4EA8D}" presName="line3" presStyleLbl="callout" presStyleIdx="4" presStyleCnt="10"/>
      <dgm:spPr/>
    </dgm:pt>
    <dgm:pt modelId="{161A5AC7-A8C9-4E66-AADA-A23B3D95C64F}" type="pres">
      <dgm:prSet presAssocID="{8AC1E6F0-309C-4ADB-823E-8FE3BCB4EA8D}" presName="d3" presStyleLbl="callout" presStyleIdx="5" presStyleCnt="10"/>
      <dgm:spPr/>
    </dgm:pt>
    <dgm:pt modelId="{417C7AC5-FA2C-49A9-A896-86D695C2DEEC}" type="pres">
      <dgm:prSet presAssocID="{74E36D91-4377-423F-92E8-C160D8B60BD1}" presName="circle4" presStyleLbl="lnNode1" presStyleIdx="3" presStyleCnt="5"/>
      <dgm:spPr/>
    </dgm:pt>
    <dgm:pt modelId="{C84E4A7F-7DEA-4033-9707-1D4261C434CB}" type="pres">
      <dgm:prSet presAssocID="{74E36D91-4377-423F-92E8-C160D8B60BD1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DD887-2E46-46E1-898E-C49BA041E128}" type="pres">
      <dgm:prSet presAssocID="{74E36D91-4377-423F-92E8-C160D8B60BD1}" presName="line4" presStyleLbl="callout" presStyleIdx="6" presStyleCnt="10"/>
      <dgm:spPr/>
    </dgm:pt>
    <dgm:pt modelId="{54241D3F-EB69-4B5A-BA11-0F240F7BD9CF}" type="pres">
      <dgm:prSet presAssocID="{74E36D91-4377-423F-92E8-C160D8B60BD1}" presName="d4" presStyleLbl="callout" presStyleIdx="7" presStyleCnt="10"/>
      <dgm:spPr/>
    </dgm:pt>
    <dgm:pt modelId="{04275722-4841-4760-A5BE-BE78F696B91B}" type="pres">
      <dgm:prSet presAssocID="{4509A363-4128-493F-A91F-32EF90A8B78B}" presName="circle5" presStyleLbl="lnNode1" presStyleIdx="4" presStyleCnt="5"/>
      <dgm:spPr/>
    </dgm:pt>
    <dgm:pt modelId="{3D1AA8ED-BB4C-4583-B0C3-42FC5FDE451C}" type="pres">
      <dgm:prSet presAssocID="{4509A363-4128-493F-A91F-32EF90A8B78B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3111A-63D4-4704-9B3E-4258E02729EE}" type="pres">
      <dgm:prSet presAssocID="{4509A363-4128-493F-A91F-32EF90A8B78B}" presName="line5" presStyleLbl="callout" presStyleIdx="8" presStyleCnt="10"/>
      <dgm:spPr/>
    </dgm:pt>
    <dgm:pt modelId="{42E23A2E-282C-4E54-8409-FF9B86936D2C}" type="pres">
      <dgm:prSet presAssocID="{4509A363-4128-493F-A91F-32EF90A8B78B}" presName="d5" presStyleLbl="callout" presStyleIdx="9" presStyleCnt="10"/>
      <dgm:spPr/>
    </dgm:pt>
  </dgm:ptLst>
  <dgm:cxnLst>
    <dgm:cxn modelId="{F22C2445-B81C-446D-B597-95055048C53B}" type="presOf" srcId="{4509A363-4128-493F-A91F-32EF90A8B78B}" destId="{3D1AA8ED-BB4C-4583-B0C3-42FC5FDE451C}" srcOrd="0" destOrd="0" presId="urn:microsoft.com/office/officeart/2005/8/layout/target1"/>
    <dgm:cxn modelId="{B3A8F8B5-7C82-4454-BA41-C0113158C111}" type="presOf" srcId="{0DD9DF7F-2613-45DB-A030-9FA0E7D0208F}" destId="{66664DC1-F162-461A-80FE-DE21C9DF3F7E}" srcOrd="0" destOrd="0" presId="urn:microsoft.com/office/officeart/2005/8/layout/target1"/>
    <dgm:cxn modelId="{EB3E95FD-06F8-474F-99BE-B1F1A0A73B14}" type="presOf" srcId="{E2822106-76C4-4C92-A453-EAF2FADF3368}" destId="{301B9938-1919-4025-A75C-42683F039082}" srcOrd="0" destOrd="0" presId="urn:microsoft.com/office/officeart/2005/8/layout/target1"/>
    <dgm:cxn modelId="{77971CE8-7E95-44EC-A61C-EF66336220C4}" srcId="{0DD9DF7F-2613-45DB-A030-9FA0E7D0208F}" destId="{E2822106-76C4-4C92-A453-EAF2FADF3368}" srcOrd="0" destOrd="0" parTransId="{8ECE2207-ACE3-4FC2-A225-69F4DC4FD757}" sibTransId="{B5D10DC6-8F14-4F80-B92E-1284F5CE0D98}"/>
    <dgm:cxn modelId="{4B59BF9A-915A-4AD1-A27E-915B61BE02DB}" srcId="{0DD9DF7F-2613-45DB-A030-9FA0E7D0208F}" destId="{74E36D91-4377-423F-92E8-C160D8B60BD1}" srcOrd="3" destOrd="0" parTransId="{410D2572-FC7D-4F45-968E-E952C9E36FFE}" sibTransId="{924F5200-2D17-4215-AAEB-4D7BE8543912}"/>
    <dgm:cxn modelId="{B06BB73D-CDFB-4BFA-A95D-6DAD3D1893B0}" type="presOf" srcId="{74E36D91-4377-423F-92E8-C160D8B60BD1}" destId="{C84E4A7F-7DEA-4033-9707-1D4261C434CB}" srcOrd="0" destOrd="0" presId="urn:microsoft.com/office/officeart/2005/8/layout/target1"/>
    <dgm:cxn modelId="{BCA5F533-5E71-4F75-95BF-77538102A2DD}" srcId="{0DD9DF7F-2613-45DB-A030-9FA0E7D0208F}" destId="{4509A363-4128-493F-A91F-32EF90A8B78B}" srcOrd="4" destOrd="0" parTransId="{2AEC61E7-8701-49A2-853D-2AC80F5A415B}" sibTransId="{1EB6ABCF-4192-46C4-8464-DF191C5C0902}"/>
    <dgm:cxn modelId="{9520E0BD-FCA3-4310-95AB-BD9A254BCDCB}" type="presOf" srcId="{1F0814DA-BC41-42D8-8249-310D74033F5D}" destId="{AB103D04-D665-457F-83C8-5C24A65DAFA6}" srcOrd="0" destOrd="0" presId="urn:microsoft.com/office/officeart/2005/8/layout/target1"/>
    <dgm:cxn modelId="{EA543FBA-0FCA-4257-B307-027D12F5D853}" type="presOf" srcId="{8AC1E6F0-309C-4ADB-823E-8FE3BCB4EA8D}" destId="{BED44FDA-BF2D-4C8A-B998-B7022460C0AA}" srcOrd="0" destOrd="0" presId="urn:microsoft.com/office/officeart/2005/8/layout/target1"/>
    <dgm:cxn modelId="{AD037935-0BEB-46AE-8F60-0CA65A1E8599}" srcId="{0DD9DF7F-2613-45DB-A030-9FA0E7D0208F}" destId="{8AC1E6F0-309C-4ADB-823E-8FE3BCB4EA8D}" srcOrd="2" destOrd="0" parTransId="{3ABE699A-0A25-43AC-8EE0-ECAA4BDBED8B}" sibTransId="{6B05B2B0-116B-4584-A565-6EF6B51F527A}"/>
    <dgm:cxn modelId="{59F88571-9268-47B1-8823-940A5F3BC193}" srcId="{0DD9DF7F-2613-45DB-A030-9FA0E7D0208F}" destId="{1F0814DA-BC41-42D8-8249-310D74033F5D}" srcOrd="1" destOrd="0" parTransId="{6F2C0E6F-29BB-4C16-99CE-5C97ECF77AB4}" sibTransId="{BF5574D4-3D5E-4E4C-AC93-BAF647E881E8}"/>
    <dgm:cxn modelId="{DDA35B5F-A718-4780-B0D9-A0FD4BDD70FF}" type="presParOf" srcId="{66664DC1-F162-461A-80FE-DE21C9DF3F7E}" destId="{6D0C5651-5274-404E-BEB4-A56C94F7152F}" srcOrd="0" destOrd="0" presId="urn:microsoft.com/office/officeart/2005/8/layout/target1"/>
    <dgm:cxn modelId="{F389EBB9-E4C5-4D1E-AAF0-4418A640D86A}" type="presParOf" srcId="{66664DC1-F162-461A-80FE-DE21C9DF3F7E}" destId="{301B9938-1919-4025-A75C-42683F039082}" srcOrd="1" destOrd="0" presId="urn:microsoft.com/office/officeart/2005/8/layout/target1"/>
    <dgm:cxn modelId="{950C0AF7-B91A-4C5D-8DEF-479EDCE6EA17}" type="presParOf" srcId="{66664DC1-F162-461A-80FE-DE21C9DF3F7E}" destId="{82E47BFE-FBF8-473C-B265-FDCC304B361B}" srcOrd="2" destOrd="0" presId="urn:microsoft.com/office/officeart/2005/8/layout/target1"/>
    <dgm:cxn modelId="{A93A7736-EFEF-4891-BD6E-B8051D01F42B}" type="presParOf" srcId="{66664DC1-F162-461A-80FE-DE21C9DF3F7E}" destId="{7E7C849F-0A29-4D9C-BC2E-58FF35D03615}" srcOrd="3" destOrd="0" presId="urn:microsoft.com/office/officeart/2005/8/layout/target1"/>
    <dgm:cxn modelId="{6AF5BA1B-7700-4460-8851-AA48F7C8218B}" type="presParOf" srcId="{66664DC1-F162-461A-80FE-DE21C9DF3F7E}" destId="{845BC2E3-C083-463F-98A3-90BE3D3CF8AB}" srcOrd="4" destOrd="0" presId="urn:microsoft.com/office/officeart/2005/8/layout/target1"/>
    <dgm:cxn modelId="{F28DD4B3-98C4-4AD0-913B-3A2F7E2F445E}" type="presParOf" srcId="{66664DC1-F162-461A-80FE-DE21C9DF3F7E}" destId="{AB103D04-D665-457F-83C8-5C24A65DAFA6}" srcOrd="5" destOrd="0" presId="urn:microsoft.com/office/officeart/2005/8/layout/target1"/>
    <dgm:cxn modelId="{FAD51131-CCF2-4837-8D6B-F83C305DCBFE}" type="presParOf" srcId="{66664DC1-F162-461A-80FE-DE21C9DF3F7E}" destId="{A6F0BF7A-9E3E-42A9-9222-9E6824260922}" srcOrd="6" destOrd="0" presId="urn:microsoft.com/office/officeart/2005/8/layout/target1"/>
    <dgm:cxn modelId="{15F2CE65-C6AC-4887-9FFC-8B80A7067B03}" type="presParOf" srcId="{66664DC1-F162-461A-80FE-DE21C9DF3F7E}" destId="{732AF2B0-8538-462B-A63D-08E36F52E6E2}" srcOrd="7" destOrd="0" presId="urn:microsoft.com/office/officeart/2005/8/layout/target1"/>
    <dgm:cxn modelId="{5CA22657-6954-460E-98A0-B1F178631B21}" type="presParOf" srcId="{66664DC1-F162-461A-80FE-DE21C9DF3F7E}" destId="{5FA623DE-6F31-48BE-994E-C98CC6194FC8}" srcOrd="8" destOrd="0" presId="urn:microsoft.com/office/officeart/2005/8/layout/target1"/>
    <dgm:cxn modelId="{BDA3880D-9965-4364-AE4F-EF132FA3D8AA}" type="presParOf" srcId="{66664DC1-F162-461A-80FE-DE21C9DF3F7E}" destId="{BED44FDA-BF2D-4C8A-B998-B7022460C0AA}" srcOrd="9" destOrd="0" presId="urn:microsoft.com/office/officeart/2005/8/layout/target1"/>
    <dgm:cxn modelId="{D518CFF9-0453-4A37-97FA-AF4501301CC0}" type="presParOf" srcId="{66664DC1-F162-461A-80FE-DE21C9DF3F7E}" destId="{FC21BF06-15F9-4042-AD39-9D6E808C0425}" srcOrd="10" destOrd="0" presId="urn:microsoft.com/office/officeart/2005/8/layout/target1"/>
    <dgm:cxn modelId="{EABE5B35-138E-4E2C-8024-89A4456FC1C5}" type="presParOf" srcId="{66664DC1-F162-461A-80FE-DE21C9DF3F7E}" destId="{161A5AC7-A8C9-4E66-AADA-A23B3D95C64F}" srcOrd="11" destOrd="0" presId="urn:microsoft.com/office/officeart/2005/8/layout/target1"/>
    <dgm:cxn modelId="{A5BF7346-3FBC-459D-A212-41DC8F4F6733}" type="presParOf" srcId="{66664DC1-F162-461A-80FE-DE21C9DF3F7E}" destId="{417C7AC5-FA2C-49A9-A896-86D695C2DEEC}" srcOrd="12" destOrd="0" presId="urn:microsoft.com/office/officeart/2005/8/layout/target1"/>
    <dgm:cxn modelId="{E75B3594-90FC-414D-AA16-ADB00539D700}" type="presParOf" srcId="{66664DC1-F162-461A-80FE-DE21C9DF3F7E}" destId="{C84E4A7F-7DEA-4033-9707-1D4261C434CB}" srcOrd="13" destOrd="0" presId="urn:microsoft.com/office/officeart/2005/8/layout/target1"/>
    <dgm:cxn modelId="{13FE7D07-FE27-49A2-A7CB-A72012096D33}" type="presParOf" srcId="{66664DC1-F162-461A-80FE-DE21C9DF3F7E}" destId="{367DD887-2E46-46E1-898E-C49BA041E128}" srcOrd="14" destOrd="0" presId="urn:microsoft.com/office/officeart/2005/8/layout/target1"/>
    <dgm:cxn modelId="{F530DF92-282D-4C1E-8EAE-E900B7B18444}" type="presParOf" srcId="{66664DC1-F162-461A-80FE-DE21C9DF3F7E}" destId="{54241D3F-EB69-4B5A-BA11-0F240F7BD9CF}" srcOrd="15" destOrd="0" presId="urn:microsoft.com/office/officeart/2005/8/layout/target1"/>
    <dgm:cxn modelId="{DF6C0274-625A-42D4-BE36-B3E2237FC847}" type="presParOf" srcId="{66664DC1-F162-461A-80FE-DE21C9DF3F7E}" destId="{04275722-4841-4760-A5BE-BE78F696B91B}" srcOrd="16" destOrd="0" presId="urn:microsoft.com/office/officeart/2005/8/layout/target1"/>
    <dgm:cxn modelId="{1CCF6A83-1E6E-49FB-82C0-B07F1FBFBD43}" type="presParOf" srcId="{66664DC1-F162-461A-80FE-DE21C9DF3F7E}" destId="{3D1AA8ED-BB4C-4583-B0C3-42FC5FDE451C}" srcOrd="17" destOrd="0" presId="urn:microsoft.com/office/officeart/2005/8/layout/target1"/>
    <dgm:cxn modelId="{B4D0B740-DC45-4214-A1AD-D2A6EA1B77CE}" type="presParOf" srcId="{66664DC1-F162-461A-80FE-DE21C9DF3F7E}" destId="{AE53111A-63D4-4704-9B3E-4258E02729EE}" srcOrd="18" destOrd="0" presId="urn:microsoft.com/office/officeart/2005/8/layout/target1"/>
    <dgm:cxn modelId="{D284BDD2-B5D4-4A9E-80A3-C9A660990DCE}" type="presParOf" srcId="{66664DC1-F162-461A-80FE-DE21C9DF3F7E}" destId="{42E23A2E-282C-4E54-8409-FF9B86936D2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75722-4841-4760-A5BE-BE78F696B91B}">
      <dsp:nvSpPr>
        <dsp:cNvPr id="0" name=""/>
        <dsp:cNvSpPr/>
      </dsp:nvSpPr>
      <dsp:spPr>
        <a:xfrm>
          <a:off x="440655" y="1206820"/>
          <a:ext cx="4150002" cy="41500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C7AC5-FA2C-49A9-A896-86D695C2DEEC}">
      <dsp:nvSpPr>
        <dsp:cNvPr id="0" name=""/>
        <dsp:cNvSpPr/>
      </dsp:nvSpPr>
      <dsp:spPr>
        <a:xfrm>
          <a:off x="901651" y="1667816"/>
          <a:ext cx="3228009" cy="32280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623DE-6F31-48BE-994E-C98CC6194FC8}">
      <dsp:nvSpPr>
        <dsp:cNvPr id="0" name=""/>
        <dsp:cNvSpPr/>
      </dsp:nvSpPr>
      <dsp:spPr>
        <a:xfrm>
          <a:off x="1379757" y="2133401"/>
          <a:ext cx="2306017" cy="23060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C2E3-C083-463F-98A3-90BE3D3CF8AB}">
      <dsp:nvSpPr>
        <dsp:cNvPr id="0" name=""/>
        <dsp:cNvSpPr/>
      </dsp:nvSpPr>
      <dsp:spPr>
        <a:xfrm>
          <a:off x="1823989" y="2590154"/>
          <a:ext cx="1383334" cy="13833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C5651-5274-404E-BEB4-A56C94F7152F}">
      <dsp:nvSpPr>
        <dsp:cNvPr id="0" name=""/>
        <dsp:cNvSpPr/>
      </dsp:nvSpPr>
      <dsp:spPr>
        <a:xfrm>
          <a:off x="2330311" y="3060797"/>
          <a:ext cx="461341" cy="4613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B9938-1919-4025-A75C-42683F039082}">
      <dsp:nvSpPr>
        <dsp:cNvPr id="0" name=""/>
        <dsp:cNvSpPr/>
      </dsp:nvSpPr>
      <dsp:spPr>
        <a:xfrm>
          <a:off x="5282324" y="176513"/>
          <a:ext cx="2075001" cy="73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accent2">
                  <a:lumMod val="75000"/>
                </a:schemeClr>
              </a:solidFill>
            </a:rPr>
            <a:t>ребенок</a:t>
          </a:r>
          <a:endParaRPr lang="ru-RU" sz="23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282324" y="176513"/>
        <a:ext cx="2075001" cy="732613"/>
      </dsp:txXfrm>
    </dsp:sp>
    <dsp:sp modelId="{82E47BFE-FBF8-473C-B265-FDCC304B361B}">
      <dsp:nvSpPr>
        <dsp:cNvPr id="0" name=""/>
        <dsp:cNvSpPr/>
      </dsp:nvSpPr>
      <dsp:spPr>
        <a:xfrm>
          <a:off x="4763573" y="542820"/>
          <a:ext cx="518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C849F-0A29-4D9C-BC2E-58FF35D03615}">
      <dsp:nvSpPr>
        <dsp:cNvPr id="0" name=""/>
        <dsp:cNvSpPr/>
      </dsp:nvSpPr>
      <dsp:spPr>
        <a:xfrm rot="5400000">
          <a:off x="2268385" y="790091"/>
          <a:ext cx="2739001" cy="224445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03D04-D665-457F-83C8-5C24A65DAFA6}">
      <dsp:nvSpPr>
        <dsp:cNvPr id="0" name=""/>
        <dsp:cNvSpPr/>
      </dsp:nvSpPr>
      <dsp:spPr>
        <a:xfrm>
          <a:off x="5282324" y="951180"/>
          <a:ext cx="2075001" cy="73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009900"/>
              </a:solidFill>
            </a:rPr>
            <a:t>семья</a:t>
          </a:r>
          <a:endParaRPr lang="ru-RU" sz="2300" b="1" i="1" kern="1200" dirty="0">
            <a:solidFill>
              <a:srgbClr val="009900"/>
            </a:solidFill>
          </a:endParaRPr>
        </a:p>
      </dsp:txBody>
      <dsp:txXfrm>
        <a:off x="5282324" y="951180"/>
        <a:ext cx="2075001" cy="732613"/>
      </dsp:txXfrm>
    </dsp:sp>
    <dsp:sp modelId="{A6F0BF7A-9E3E-42A9-9222-9E6824260922}">
      <dsp:nvSpPr>
        <dsp:cNvPr id="0" name=""/>
        <dsp:cNvSpPr/>
      </dsp:nvSpPr>
      <dsp:spPr>
        <a:xfrm>
          <a:off x="4763573" y="1317487"/>
          <a:ext cx="518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F2B0-8538-462B-A63D-08E36F52E6E2}">
      <dsp:nvSpPr>
        <dsp:cNvPr id="0" name=""/>
        <dsp:cNvSpPr/>
      </dsp:nvSpPr>
      <dsp:spPr>
        <a:xfrm rot="5400000">
          <a:off x="2670866" y="1505897"/>
          <a:ext cx="2280564" cy="190208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44FDA-BF2D-4C8A-B998-B7022460C0AA}">
      <dsp:nvSpPr>
        <dsp:cNvPr id="0" name=""/>
        <dsp:cNvSpPr/>
      </dsp:nvSpPr>
      <dsp:spPr>
        <a:xfrm>
          <a:off x="5282324" y="1725847"/>
          <a:ext cx="2075001" cy="73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7030A0"/>
              </a:solidFill>
            </a:rPr>
            <a:t>Детский сад</a:t>
          </a:r>
          <a:endParaRPr lang="ru-RU" sz="2300" b="1" i="1" kern="1200" dirty="0">
            <a:solidFill>
              <a:srgbClr val="7030A0"/>
            </a:solidFill>
          </a:endParaRPr>
        </a:p>
      </dsp:txBody>
      <dsp:txXfrm>
        <a:off x="5282324" y="1725847"/>
        <a:ext cx="2075001" cy="732613"/>
      </dsp:txXfrm>
    </dsp:sp>
    <dsp:sp modelId="{FC21BF06-15F9-4042-AD39-9D6E808C0425}">
      <dsp:nvSpPr>
        <dsp:cNvPr id="0" name=""/>
        <dsp:cNvSpPr/>
      </dsp:nvSpPr>
      <dsp:spPr>
        <a:xfrm>
          <a:off x="4763573" y="2092154"/>
          <a:ext cx="518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A5AC7-A8C9-4E66-AADA-A23B3D95C64F}">
      <dsp:nvSpPr>
        <dsp:cNvPr id="0" name=""/>
        <dsp:cNvSpPr/>
      </dsp:nvSpPr>
      <dsp:spPr>
        <a:xfrm rot="5400000">
          <a:off x="3065531" y="2192446"/>
          <a:ext cx="1798334" cy="159775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E4A7F-7DEA-4033-9707-1D4261C434CB}">
      <dsp:nvSpPr>
        <dsp:cNvPr id="0" name=""/>
        <dsp:cNvSpPr/>
      </dsp:nvSpPr>
      <dsp:spPr>
        <a:xfrm>
          <a:off x="5282324" y="2483914"/>
          <a:ext cx="2075001" cy="73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0070C0"/>
              </a:solidFill>
            </a:rPr>
            <a:t>Родной город</a:t>
          </a:r>
          <a:endParaRPr lang="ru-RU" sz="2300" b="1" i="1" kern="1200" dirty="0">
            <a:solidFill>
              <a:srgbClr val="0070C0"/>
            </a:solidFill>
          </a:endParaRPr>
        </a:p>
      </dsp:txBody>
      <dsp:txXfrm>
        <a:off x="5282324" y="2483914"/>
        <a:ext cx="2075001" cy="732613"/>
      </dsp:txXfrm>
    </dsp:sp>
    <dsp:sp modelId="{367DD887-2E46-46E1-898E-C49BA041E128}">
      <dsp:nvSpPr>
        <dsp:cNvPr id="0" name=""/>
        <dsp:cNvSpPr/>
      </dsp:nvSpPr>
      <dsp:spPr>
        <a:xfrm>
          <a:off x="4763573" y="2850221"/>
          <a:ext cx="518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41D3F-EB69-4B5A-BA11-0F240F7BD9CF}">
      <dsp:nvSpPr>
        <dsp:cNvPr id="0" name=""/>
        <dsp:cNvSpPr/>
      </dsp:nvSpPr>
      <dsp:spPr>
        <a:xfrm rot="5400000">
          <a:off x="3458398" y="2917313"/>
          <a:ext cx="1372267" cy="123808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AA8ED-BB4C-4583-B0C3-42FC5FDE451C}">
      <dsp:nvSpPr>
        <dsp:cNvPr id="0" name=""/>
        <dsp:cNvSpPr/>
      </dsp:nvSpPr>
      <dsp:spPr>
        <a:xfrm>
          <a:off x="5282324" y="3219848"/>
          <a:ext cx="2075001" cy="73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FF9900"/>
              </a:solidFill>
            </a:rPr>
            <a:t>Россия</a:t>
          </a:r>
          <a:endParaRPr lang="ru-RU" sz="2300" b="1" i="1" kern="1200" dirty="0">
            <a:solidFill>
              <a:srgbClr val="FF9900"/>
            </a:solidFill>
          </a:endParaRPr>
        </a:p>
      </dsp:txBody>
      <dsp:txXfrm>
        <a:off x="5282324" y="3219848"/>
        <a:ext cx="2075001" cy="732613"/>
      </dsp:txXfrm>
    </dsp:sp>
    <dsp:sp modelId="{AE53111A-63D4-4704-9B3E-4258E02729EE}">
      <dsp:nvSpPr>
        <dsp:cNvPr id="0" name=""/>
        <dsp:cNvSpPr/>
      </dsp:nvSpPr>
      <dsp:spPr>
        <a:xfrm>
          <a:off x="4763573" y="3586155"/>
          <a:ext cx="518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23A2E-282C-4E54-8409-FF9B86936D2C}">
      <dsp:nvSpPr>
        <dsp:cNvPr id="0" name=""/>
        <dsp:cNvSpPr/>
      </dsp:nvSpPr>
      <dsp:spPr>
        <a:xfrm rot="5400000">
          <a:off x="3829823" y="3620738"/>
          <a:ext cx="968333" cy="89916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77B5-4C93-426B-AF99-85922D5A63E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7E1B-FF47-4EB2-8530-EF9D9B5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02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3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6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94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5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80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5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9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2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8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7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8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C011C4-8CCB-4F12-ABEB-8752FAA380D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FD5464-51FF-4ECD-AEE5-5248C5DE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25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576063"/>
          </a:xfrm>
        </p:spPr>
        <p:txBody>
          <a:bodyPr vert="horz">
            <a:noAutofit/>
          </a:bodyPr>
          <a:lstStyle/>
          <a:p>
            <a:pPr algn="ctr"/>
            <a:r>
              <a:rPr lang="ru-RU" sz="2800" b="1" dirty="0"/>
              <a:t>  </a:t>
            </a:r>
            <a:r>
              <a:rPr lang="ru-RU" sz="2800" b="1" dirty="0" smtClean="0"/>
              <a:t>самообразование на тему: </a:t>
            </a:r>
            <a:br>
              <a:rPr lang="ru-RU" sz="2800" b="1" dirty="0" smtClean="0"/>
            </a:br>
            <a:r>
              <a:rPr lang="ru-RU" sz="2800" b="1" dirty="0" smtClean="0"/>
              <a:t>« нравственно-патриотическое воспитание 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949280"/>
            <a:ext cx="3600400" cy="504055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Выполнила воспитатель </a:t>
            </a:r>
            <a:r>
              <a:rPr lang="en-US" sz="1400" b="1" dirty="0" smtClean="0">
                <a:solidFill>
                  <a:schemeClr val="tx1"/>
                </a:solidFill>
              </a:rPr>
              <a:t>I </a:t>
            </a:r>
            <a:r>
              <a:rPr lang="ru-RU" sz="1400" b="1" dirty="0" smtClean="0">
                <a:solidFill>
                  <a:schemeClr val="tx1"/>
                </a:solidFill>
              </a:rPr>
              <a:t>категории :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Магомедова </a:t>
            </a:r>
            <a:r>
              <a:rPr lang="ru-RU" sz="1400" b="1" dirty="0" err="1" smtClean="0">
                <a:solidFill>
                  <a:schemeClr val="tx1"/>
                </a:solidFill>
              </a:rPr>
              <a:t>Тажли</a:t>
            </a: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b="1" dirty="0" err="1" smtClean="0">
                <a:solidFill>
                  <a:schemeClr val="tx1"/>
                </a:solidFill>
              </a:rPr>
              <a:t>Абакаровна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352928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«Дружная семья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Цель</a:t>
            </a:r>
            <a:r>
              <a:rPr lang="ru-RU" sz="2400" b="1" dirty="0" smtClean="0"/>
              <a:t>: воспитывать чувство привязанность к членам семьи , закрепить знания о семье и членах семьи.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84235"/>
            <a:ext cx="3949700" cy="28654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981660"/>
            <a:ext cx="3948112" cy="2862679"/>
          </a:xfrm>
        </p:spPr>
      </p:pic>
    </p:spTree>
    <p:extLst>
      <p:ext uri="{BB962C8B-B14F-4D97-AF65-F5344CB8AC3E}">
        <p14:creationId xmlns:p14="http://schemas.microsoft.com/office/powerpoint/2010/main" val="61217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424936" cy="19575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город-Махачкала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Цель: воспитывать у детей чувства любви к родному городу.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2" y="533400"/>
            <a:ext cx="3212796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58" y="533400"/>
            <a:ext cx="3533172" cy="3759200"/>
          </a:xfrm>
        </p:spPr>
      </p:pic>
    </p:spTree>
    <p:extLst>
      <p:ext uri="{BB962C8B-B14F-4D97-AF65-F5344CB8AC3E}">
        <p14:creationId xmlns:p14="http://schemas.microsoft.com/office/powerpoint/2010/main" val="127383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32" y="548680"/>
            <a:ext cx="8507288" cy="144016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Были проведены беседы и моделировались ситуации по темам: «Книгу памяти листая», «Беседе о Дне Победы», «Моя Родина- Дагестан», и т. д.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\Desktop\d27a490c-02c3-497b-8610-33ade36f2a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2587"/>
            <a:ext cx="857512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3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54867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в детском саду проводятся мероприятия посвященные Дню Победы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236296" cy="43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63947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Ежегодно проводим экскурсию в парк «Ленинского  комсомола». </a:t>
            </a:r>
            <a:r>
              <a:rPr lang="ru-RU" sz="2800" b="1" dirty="0" smtClean="0">
                <a:solidFill>
                  <a:schemeClr val="tx1"/>
                </a:solidFill>
              </a:rPr>
              <a:t>Я Знакомлю детей </a:t>
            </a:r>
            <a:r>
              <a:rPr lang="ru-RU" sz="2800" b="1" dirty="0" smtClean="0">
                <a:solidFill>
                  <a:schemeClr val="tx1"/>
                </a:solidFill>
              </a:rPr>
              <a:t>со стендом «Герои Дагестана» </a:t>
            </a:r>
            <a:r>
              <a:rPr lang="ru-RU" sz="2800" b="1" dirty="0" smtClean="0">
                <a:solidFill>
                  <a:schemeClr val="tx1"/>
                </a:solidFill>
              </a:rPr>
              <a:t>мы с детьми </a:t>
            </a:r>
            <a:r>
              <a:rPr lang="ru-RU" sz="2800" b="1" dirty="0" err="1" smtClean="0">
                <a:solidFill>
                  <a:schemeClr val="tx1"/>
                </a:solidFill>
              </a:rPr>
              <a:t>чтем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память героев Великой Отечественной войны у Вечного огня.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1"/>
            <a:ext cx="4978896" cy="65280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b5f81da0-f209-4c0f-a7fe-204002a242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9685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1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2952328" cy="6408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Боль и скорбь от  утраты ни чем невозможно измерить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Пусть </a:t>
            </a:r>
            <a:r>
              <a:rPr lang="ru-RU" sz="2400" b="1" dirty="0" smtClean="0"/>
              <a:t>никогда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 </a:t>
            </a:r>
            <a:r>
              <a:rPr lang="ru-RU" sz="2400" b="1" dirty="0" smtClean="0"/>
              <a:t>погаснет свет святой памяти о родных  и близких, отдавших свое здоровье и жизнь ради мира на земле!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smtClean="0"/>
              <a:t>Вечная память павшим!</a:t>
            </a:r>
            <a:br>
              <a:rPr lang="ru-RU" sz="2400" b="1" dirty="0" smtClean="0"/>
            </a:br>
            <a:r>
              <a:rPr lang="ru-RU" sz="2400" b="1" dirty="0" smtClean="0"/>
              <a:t>Вечная слава живым!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5"/>
            <a:ext cx="3240360" cy="5954229"/>
          </a:xfrm>
        </p:spPr>
      </p:pic>
    </p:spTree>
    <p:extLst>
      <p:ext uri="{BB962C8B-B14F-4D97-AF65-F5344CB8AC3E}">
        <p14:creationId xmlns:p14="http://schemas.microsoft.com/office/powerpoint/2010/main" val="52195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4" b="25850"/>
          <a:stretch/>
        </p:blipFill>
        <p:spPr>
          <a:xfrm>
            <a:off x="1619672" y="1124744"/>
            <a:ext cx="5976664" cy="5218101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51401" y="332656"/>
            <a:ext cx="6313205" cy="7920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500" b="1" dirty="0" smtClean="0">
                <a:solidFill>
                  <a:srgbClr val="C00000"/>
                </a:solidFill>
              </a:rPr>
              <a:t>Мы </a:t>
            </a:r>
            <a:r>
              <a:rPr lang="ru-RU" sz="4500" b="1" dirty="0" smtClean="0">
                <a:solidFill>
                  <a:srgbClr val="C00000"/>
                </a:solidFill>
              </a:rPr>
              <a:t>-будущее </a:t>
            </a:r>
            <a:r>
              <a:rPr lang="ru-RU" sz="4500" b="1" dirty="0" smtClean="0">
                <a:solidFill>
                  <a:srgbClr val="C00000"/>
                </a:solidFill>
              </a:rPr>
              <a:t>России</a:t>
            </a:r>
            <a:endParaRPr lang="ru-RU" sz="4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9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083" y="188640"/>
            <a:ext cx="7406640" cy="1356360"/>
          </a:xfrm>
        </p:spPr>
        <p:txBody>
          <a:bodyPr>
            <a:normAutofit/>
          </a:bodyPr>
          <a:lstStyle/>
          <a:p>
            <a:pPr algn="r"/>
            <a:r>
              <a:rPr lang="ru-RU" sz="6500" b="1" dirty="0" smtClean="0">
                <a:solidFill>
                  <a:srgbClr val="C00000"/>
                </a:solidFill>
              </a:rPr>
              <a:t>75 лет</a:t>
            </a:r>
            <a:endParaRPr lang="ru-RU" sz="65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3" y="1268759"/>
            <a:ext cx="7030331" cy="5355135"/>
          </a:xfrm>
        </p:spPr>
      </p:pic>
    </p:spTree>
    <p:extLst>
      <p:ext uri="{BB962C8B-B14F-4D97-AF65-F5344CB8AC3E}">
        <p14:creationId xmlns:p14="http://schemas.microsoft.com/office/powerpoint/2010/main" val="261749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3400"/>
            <a:ext cx="7920880" cy="5631904"/>
          </a:xfrm>
        </p:spPr>
      </p:pic>
    </p:spTree>
    <p:extLst>
      <p:ext uri="{BB962C8B-B14F-4D97-AF65-F5344CB8AC3E}">
        <p14:creationId xmlns:p14="http://schemas.microsoft.com/office/powerpoint/2010/main" val="3897139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нашу жизнь стремительно ворвалась западная культура_ музыка, кино, книги, мультипликация, игрушки,- все это оказывает большое влияние на восприимчивую детскую психику. Настораживает то, что под массивным воздействием западной культуры подрастающее поколение растет и формируется на чуждых нашей самобытности, ценностях.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космополитизм постепенно деформирует чувства патриотизма, любви к Родине в российском обществе. В связи с этим именно сейчас остро назрела необходимость воспитания у детей нравственно-патриотических чувств, нравственных устоев и культуры поведения уже в младенческом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272698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5" b="33355"/>
          <a:stretch>
            <a:fillRect/>
          </a:stretch>
        </p:blipFill>
        <p:spPr>
          <a:xfrm>
            <a:off x="323528" y="222786"/>
            <a:ext cx="8496944" cy="6626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3816424" cy="25922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Нельзя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патриотом не чувствуя личной связи с Родиной, не зная как любили ее наши предки, наши отцы и деды…»</a:t>
            </a:r>
          </a:p>
          <a:p>
            <a:pPr algn="just"/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7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6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-А.Т</a:t>
            </a:r>
            <a:r>
              <a:rPr lang="ru-RU" b="1" dirty="0"/>
              <a:t>. </a:t>
            </a:r>
            <a:r>
              <a:rPr lang="ru-RU" b="1" dirty="0" err="1"/>
              <a:t>Путерброт</a:t>
            </a:r>
            <a:r>
              <a:rPr lang="ru-RU" b="1" dirty="0"/>
              <a:t>  «Крылья Дагестана»;</a:t>
            </a:r>
          </a:p>
          <a:p>
            <a:pPr marL="0" indent="0">
              <a:buNone/>
            </a:pPr>
            <a:r>
              <a:rPr lang="ru-RU" b="1" dirty="0" smtClean="0"/>
              <a:t>-А</a:t>
            </a:r>
            <a:r>
              <a:rPr lang="ru-RU" b="1" dirty="0"/>
              <a:t>. Джабраилов «История, культура и традиции Дагестана»;</a:t>
            </a:r>
          </a:p>
          <a:p>
            <a:pPr marL="0" indent="0">
              <a:buNone/>
            </a:pPr>
            <a:r>
              <a:rPr lang="ru-RU" b="1" dirty="0" smtClean="0"/>
              <a:t>-И</a:t>
            </a:r>
            <a:r>
              <a:rPr lang="ru-RU" b="1" dirty="0"/>
              <a:t>. </a:t>
            </a:r>
            <a:r>
              <a:rPr lang="ru-RU" b="1" dirty="0" err="1"/>
              <a:t>Яндренцева</a:t>
            </a:r>
            <a:r>
              <a:rPr lang="ru-RU" b="1" dirty="0"/>
              <a:t> «Боевая с Слава Дагестана»;</a:t>
            </a:r>
          </a:p>
          <a:p>
            <a:pPr marL="0" indent="0">
              <a:buNone/>
            </a:pPr>
            <a:r>
              <a:rPr lang="ru-RU" b="1" dirty="0" smtClean="0"/>
              <a:t>-Э.Ю</a:t>
            </a:r>
            <a:r>
              <a:rPr lang="ru-RU" b="1" dirty="0"/>
              <a:t>. </a:t>
            </a:r>
            <a:r>
              <a:rPr lang="ru-RU" b="1" dirty="0" err="1"/>
              <a:t>Заманова</a:t>
            </a:r>
            <a:r>
              <a:rPr lang="ru-RU" b="1" dirty="0"/>
              <a:t> «Махачкала»;</a:t>
            </a:r>
          </a:p>
          <a:p>
            <a:pPr marL="0" indent="0"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М.Магомедов</a:t>
            </a:r>
            <a:r>
              <a:rPr lang="ru-RU" b="1" dirty="0" smtClean="0"/>
              <a:t> </a:t>
            </a:r>
            <a:r>
              <a:rPr lang="ru-RU" b="1" dirty="0"/>
              <a:t>«Дагестан»;</a:t>
            </a:r>
          </a:p>
          <a:p>
            <a:pPr marL="0" indent="0">
              <a:buNone/>
            </a:pPr>
            <a:r>
              <a:rPr lang="ru-RU" b="1" dirty="0" smtClean="0"/>
              <a:t>-Р</a:t>
            </a:r>
            <a:r>
              <a:rPr lang="ru-RU" b="1" dirty="0"/>
              <a:t>. Вожиков «Махачкала»;</a:t>
            </a:r>
          </a:p>
          <a:p>
            <a:pPr marL="0" indent="0">
              <a:buNone/>
            </a:pPr>
            <a:r>
              <a:rPr lang="ru-RU" b="1" dirty="0" smtClean="0"/>
              <a:t>-Дидактические </a:t>
            </a:r>
            <a:r>
              <a:rPr lang="ru-RU" b="1" dirty="0"/>
              <a:t>пособия :</a:t>
            </a:r>
          </a:p>
          <a:p>
            <a:pPr marL="0" indent="0">
              <a:buNone/>
            </a:pPr>
            <a:r>
              <a:rPr lang="ru-RU" b="1" dirty="0" smtClean="0"/>
              <a:t>-А.И</a:t>
            </a:r>
            <a:r>
              <a:rPr lang="ru-RU" b="1" dirty="0"/>
              <a:t>. Лактионова «Письмо из фронта»;</a:t>
            </a:r>
          </a:p>
          <a:p>
            <a:pPr marL="0" indent="0">
              <a:buNone/>
            </a:pPr>
            <a:r>
              <a:rPr lang="ru-RU" b="1" dirty="0" smtClean="0"/>
              <a:t>-М.И</a:t>
            </a:r>
            <a:r>
              <a:rPr lang="ru-RU" b="1" dirty="0"/>
              <a:t>. Самсонова «Сестрица»;</a:t>
            </a:r>
          </a:p>
          <a:p>
            <a:pPr marL="0" indent="0">
              <a:buNone/>
            </a:pPr>
            <a:r>
              <a:rPr lang="ru-RU" b="1" dirty="0" smtClean="0"/>
              <a:t>-П.А</a:t>
            </a:r>
            <a:r>
              <a:rPr lang="ru-RU" b="1" dirty="0"/>
              <a:t>. Кривоногова «Победа»;</a:t>
            </a:r>
          </a:p>
          <a:p>
            <a:pPr marL="0" indent="0">
              <a:buNone/>
            </a:pPr>
            <a:r>
              <a:rPr lang="ru-RU" b="1" dirty="0" smtClean="0"/>
              <a:t>-Дошкольное </a:t>
            </a:r>
            <a:r>
              <a:rPr lang="ru-RU" b="1" dirty="0"/>
              <a:t>воспитание «Общение с детьми разных национальностей - важнейшее средство интернационального воспитания детей»;</a:t>
            </a:r>
          </a:p>
          <a:p>
            <a:pPr marL="0" indent="0">
              <a:buNone/>
            </a:pPr>
            <a:r>
              <a:rPr lang="ru-RU" b="1" dirty="0" smtClean="0"/>
              <a:t>-Дошкольное </a:t>
            </a:r>
            <a:r>
              <a:rPr lang="ru-RU" b="1" dirty="0"/>
              <a:t>воспитание №5 «Незабываемое письмо с фронта»;</a:t>
            </a:r>
          </a:p>
          <a:p>
            <a:pPr marL="0" indent="0">
              <a:buNone/>
            </a:pPr>
            <a:r>
              <a:rPr lang="ru-RU" b="1" dirty="0" smtClean="0"/>
              <a:t>-Фото  </a:t>
            </a:r>
            <a:r>
              <a:rPr lang="ru-RU" b="1" dirty="0"/>
              <a:t>«Дагестанцы –герои Советского Союза».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25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липарты\sun1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61785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/>
          <p:nvPr/>
        </p:nvSpPr>
        <p:spPr>
          <a:xfrm>
            <a:off x="1162825" y="3579775"/>
            <a:ext cx="7180780" cy="27905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6477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95800"/>
            <a:ext cx="5396587" cy="152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3400"/>
            <a:ext cx="7848871" cy="5559896"/>
          </a:xfrm>
        </p:spPr>
      </p:pic>
    </p:spTree>
    <p:extLst>
      <p:ext uri="{BB962C8B-B14F-4D97-AF65-F5344CB8AC3E}">
        <p14:creationId xmlns:p14="http://schemas.microsoft.com/office/powerpoint/2010/main" val="41710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200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Актуальность темы: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8136904" cy="554461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Моя работа связана с нравственно-политическим воспитанием. В наше время она приобретает чрезвычайную значимость. Таким образом, нравственно – патриотическое воспитание детей –одна из основных задач дошкольного образовательного учреждения</a:t>
            </a:r>
          </a:p>
          <a:p>
            <a:r>
              <a:rPr lang="ru-RU" sz="2800" b="1" dirty="0" smtClean="0"/>
              <a:t>      Я хочу, чтоб дети поняли и почувствовали патриотизм , ведь по своему содержанию это и любовь к родным местам, гордость за свой народ и за </a:t>
            </a:r>
            <a:r>
              <a:rPr lang="ru-RU" sz="2800" b="1" dirty="0"/>
              <a:t>т</a:t>
            </a:r>
            <a:r>
              <a:rPr lang="ru-RU" sz="2800" b="1" dirty="0" smtClean="0"/>
              <a:t>ех кто сражался и защищал свою Родину.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34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91602"/>
            <a:ext cx="396044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8024" y="867666"/>
            <a:ext cx="4104456" cy="511519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/>
              <a:t>ФОРМИРОВАТЬ У ДЕТЕЙ ЧУВСТВО ПАТРИОТИЗМА И ЛЮБВИ К СВОЕЙ РОДИНЕ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/>
              <a:t>Расширять знания о дагестанских героях погибших в годы великой отечественной войны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260648"/>
            <a:ext cx="4176464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8b3795ad-378d-4d98-9b5c-019be436e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1602"/>
            <a:ext cx="4464496" cy="630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2276872"/>
            <a:ext cx="8147248" cy="48965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уважение к героям, защищавшим нашу Родину;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знания о Дагестанских героях, погибших в годы Великой Отечественной Войны;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боевыми наградами , которыми награждали воинов во время Великой отечественной Войны;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уважение к родным подвигами бойцов и командиров, гордость за свой народ, любовь к Родине.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800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19697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«Нравственно-патриотическое воспитание дошкольников»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36111182"/>
              </p:ext>
            </p:extLst>
          </p:nvPr>
        </p:nvGraphicFramePr>
        <p:xfrm>
          <a:off x="833080" y="582345"/>
          <a:ext cx="7797980" cy="553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50825" y="5810533"/>
            <a:ext cx="8893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66"/>
                </a:solidFill>
                <a:latin typeface="Monotype Corsiva" panose="03010101010201010101" pitchFamily="66" charset="0"/>
              </a:rPr>
              <a:t>Система и последовательность работы по патриотическому воспитанию дошкольников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66"/>
                </a:solidFill>
                <a:latin typeface="Monotype Corsiva" panose="03010101010201010101" pitchFamily="66" charset="0"/>
              </a:rPr>
              <a:t>Семья —- Детский сад —- Родная улица, родной город —- Страна, её столица, символика —- Права и обязанности (Конституция)</a:t>
            </a:r>
          </a:p>
        </p:txBody>
      </p:sp>
    </p:spTree>
    <p:extLst>
      <p:ext uri="{BB962C8B-B14F-4D97-AF65-F5344CB8AC3E}">
        <p14:creationId xmlns:p14="http://schemas.microsoft.com/office/powerpoint/2010/main" val="270820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424936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cap="none" dirty="0" smtClean="0"/>
              <a:t>    В течении года в нашем детском саду проводятся патриотические игры: «Мы патриоты», «Помоги другу», « Я маленький разведчик» и т.д</a:t>
            </a:r>
            <a:r>
              <a:rPr lang="ru-RU" sz="2800" b="1" cap="none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2132856"/>
            <a:ext cx="3903001" cy="374441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812034" cy="3744416"/>
          </a:xfrm>
        </p:spPr>
      </p:pic>
    </p:spTree>
    <p:extLst>
      <p:ext uri="{BB962C8B-B14F-4D97-AF65-F5344CB8AC3E}">
        <p14:creationId xmlns:p14="http://schemas.microsoft.com/office/powerpoint/2010/main" val="8336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21088"/>
            <a:ext cx="8071048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«Детский сад-второй наш дом»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любовь к детскому саду, уважение к сотрудникам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6" y="902113"/>
            <a:ext cx="3828288" cy="3029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00" y="898144"/>
            <a:ext cx="3828288" cy="3029712"/>
          </a:xfrm>
        </p:spPr>
      </p:pic>
    </p:spTree>
    <p:extLst>
      <p:ext uri="{BB962C8B-B14F-4D97-AF65-F5344CB8AC3E}">
        <p14:creationId xmlns:p14="http://schemas.microsoft.com/office/powerpoint/2010/main" val="5597025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</TotalTime>
  <Words>481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Monotype Corsiva</vt:lpstr>
      <vt:lpstr>Times New Roman</vt:lpstr>
      <vt:lpstr>Wingdings</vt:lpstr>
      <vt:lpstr>Wingdings 3</vt:lpstr>
      <vt:lpstr>Сектор</vt:lpstr>
      <vt:lpstr>  самообразование на тему:  « нравственно-патриотическое воспитание »</vt:lpstr>
      <vt:lpstr>Презентация PowerPoint</vt:lpstr>
      <vt:lpstr>Презентация PowerPoint</vt:lpstr>
      <vt:lpstr>Актуальность темы:</vt:lpstr>
      <vt:lpstr>Цель:</vt:lpstr>
      <vt:lpstr>Задачи:</vt:lpstr>
      <vt:lpstr>«Нравственно-патриотическое воспитание дошкольников»</vt:lpstr>
      <vt:lpstr>Презентация PowerPoint</vt:lpstr>
      <vt:lpstr>«Детский сад-второй наш дом» Цель: воспитывать любовь к детскому саду, уважение к сотрудникам детского сада.</vt:lpstr>
      <vt:lpstr> «Дружная семья»  Цель: воспитывать чувство привязанность к членам семьи , закрепить знания о семье и членах семьи.</vt:lpstr>
      <vt:lpstr>«Мой город-Махачкала»  Цель: воспитывать у детей чувства любви к родному городу.</vt:lpstr>
      <vt:lpstr>Презентация PowerPoint</vt:lpstr>
      <vt:lpstr> в детском саду проводятся мероприятия посвященные Дню Победы</vt:lpstr>
      <vt:lpstr>Ежегодно проводим экскурсию в парк «Ленинского  комсомола». Я Знакомлю детей со стендом «Герои Дагестана» мы с детьми чтем память героев Великой Отечественной войны у Вечного огня.</vt:lpstr>
      <vt:lpstr>Боль и скорбь от  утраты ни чем невозможно измерить. Пусть никогда  не погаснет свет святой памяти о родных  и близких, отдавших свое здоровье и жизнь ради мира на земле!  Вечная память павшим! Вечная слава живым!</vt:lpstr>
      <vt:lpstr>Мы -будущее России</vt:lpstr>
      <vt:lpstr>75 лет</vt:lpstr>
      <vt:lpstr>Презентация PowerPoint</vt:lpstr>
      <vt:lpstr>Презентация PowerPoint</vt:lpstr>
      <vt:lpstr>Литература: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самообразования:»нравственно-патриотическое воспитание</dc:title>
  <dc:creator>2</dc:creator>
  <cp:lastModifiedBy>user</cp:lastModifiedBy>
  <cp:revision>34</cp:revision>
  <dcterms:created xsi:type="dcterms:W3CDTF">2020-10-05T08:12:34Z</dcterms:created>
  <dcterms:modified xsi:type="dcterms:W3CDTF">2021-02-16T09:59:57Z</dcterms:modified>
</cp:coreProperties>
</file>