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1" r:id="rId7"/>
    <p:sldId id="272" r:id="rId8"/>
    <p:sldId id="264" r:id="rId9"/>
    <p:sldId id="265" r:id="rId10"/>
    <p:sldId id="273" r:id="rId11"/>
    <p:sldId id="274" r:id="rId12"/>
    <p:sldId id="275" r:id="rId13"/>
    <p:sldId id="269" r:id="rId14"/>
    <p:sldId id="27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79" autoAdjust="0"/>
    <p:restoredTop sz="94660"/>
  </p:normalViewPr>
  <p:slideViewPr>
    <p:cSldViewPr snapToGrid="0">
      <p:cViewPr varScale="1">
        <p:scale>
          <a:sx n="72" d="100"/>
          <a:sy n="72" d="100"/>
        </p:scale>
        <p:origin x="85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419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48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521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706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570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96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398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07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38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114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73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A66EC-B5F2-4325-9493-A66CF82C220C}" type="datetimeFigureOut">
              <a:rPr lang="ru-RU" smtClean="0"/>
              <a:pPr/>
              <a:t>16.03.2023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1E37D-3E30-4D62-B389-70AA0826F3F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210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031"/>
            <a:ext cx="12539729" cy="69545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620737" y="2731462"/>
            <a:ext cx="74647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Консультация для воспитателей  ГБДОУ РД «Детский сад №92 «Звездочка»</a:t>
            </a:r>
          </a:p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</a:t>
            </a:r>
          </a:p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</a:p>
          <a:p>
            <a:pPr algn="ctr"/>
            <a:r>
              <a:rPr lang="ru-RU" sz="32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Антикоррупционному воспитанию в ДОУ               </a:t>
            </a:r>
          </a:p>
          <a:p>
            <a:pPr algn="ctr"/>
            <a:endParaRPr lang="ru-RU" sz="3200" b="1" dirty="0">
              <a:ln w="0"/>
              <a:solidFill>
                <a:schemeClr val="accent1"/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Ответственный : </a:t>
            </a:r>
            <a:r>
              <a:rPr lang="ru-RU" sz="1400" b="1" dirty="0" err="1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Амирбекова</a:t>
            </a:r>
            <a:r>
              <a:rPr lang="ru-RU" sz="14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С.А.,</a:t>
            </a:r>
            <a:r>
              <a:rPr lang="ru-RU" sz="1400" b="1" dirty="0" err="1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зам.директора</a:t>
            </a:r>
            <a:r>
              <a:rPr lang="ru-RU" sz="1400" b="1" dirty="0">
                <a:ln w="0"/>
                <a:solidFill>
                  <a:schemeClr val="accent1"/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 воспитательной работе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88824" y="485521"/>
            <a:ext cx="7928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ГБДОУ РД «Детский сад №92 «Звездочка».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90963" y="5589432"/>
            <a:ext cx="3983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83986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88" y="-128789"/>
            <a:ext cx="123207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" y="0"/>
            <a:ext cx="12054625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образовательной области «Речевое развитие» можно использовать: </a:t>
            </a:r>
          </a:p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составление словесных иллюстраций к рассказам, стихам; </a:t>
            </a:r>
          </a:p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беседы; </a:t>
            </a:r>
          </a:p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разучивание стихотворений, пословиц, чтение рассказов. </a:t>
            </a:r>
          </a:p>
          <a:p>
            <a:r>
              <a:rPr lang="ru-RU" sz="2400" b="1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Рекомендуемые литературные произведения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способствующие формированию нравственных ориентиров (совестливость, справедливость, ответственность):                               -  И.А. Крылов «Чиж и голубь»,                                                                                                                     -  Л.Н. Толстой «Лев и мышь», «Косточка», «Старый дед и внучек»,                                           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Драгунский «Надо иметь чувство юмора»,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 Мамин-Сибиряк «Приемыш», «Серая шейка», </a:t>
            </a:r>
          </a:p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 Аксаков «Аленький цветочек»,</a:t>
            </a:r>
          </a:p>
          <a:p>
            <a:pPr marL="342900" indent="-342900">
              <a:buFontTx/>
              <a:buChar char="-"/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Берестов «Бабушка Катя», «Заячьи лапы», </a:t>
            </a:r>
          </a:p>
          <a:p>
            <a:pPr marL="342900" indent="-342900">
              <a:buFontTx/>
              <a:buChar char="-"/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А.С. Пушкин «Сказка о царе Салтане…», </a:t>
            </a:r>
          </a:p>
          <a:p>
            <a:pPr marL="342900" indent="-342900">
              <a:buFontTx/>
              <a:buChar char="-"/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Паустовский «Растрепанный воробей», </a:t>
            </a:r>
          </a:p>
          <a:p>
            <a:pPr marL="342900" indent="-342900">
              <a:buFontTx/>
              <a:buChar char="-"/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И. Токмакова «Это ничья кошка», </a:t>
            </a:r>
          </a:p>
          <a:p>
            <a:pPr marL="342900" indent="-342900">
              <a:buFontTx/>
              <a:buChar char="-"/>
            </a:pP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Осеева «Синие листья», «Печенье»,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 Зощенко «Не надо врать»,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 Сент-Экзюпери «Маленький принц».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793" y="5172826"/>
            <a:ext cx="2356832" cy="157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848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88" y="-128789"/>
            <a:ext cx="123207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" y="0"/>
            <a:ext cx="12054625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Русские народные сказки: «Сивка-бурка», «</a:t>
            </a:r>
            <a:r>
              <a:rPr lang="ru-RU" sz="24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Хаврошечка</a:t>
            </a:r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», «Царевна –лягушка», «Гуси-лебеди», «Сестрица Аленушка и братец Иванушка». </a:t>
            </a:r>
          </a:p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Пословицы: «Хорошо тому добро делать, кто его помнит», «Рука руку моет, и обе белы живут», «Милость велика, да не стоит и лыка», «Своего спасибо не жалей, а чужого не жди», «Худого человека ничем не уважишь», «Лучше не дари, да после не кори», «Тонул – топор сулил, вытащили – топорища жаль», «Плохо не клади, вора в грех не вводи», «Не в службу, а в дружбу».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образовательных областях «Познавательное развитие», «Социально-коммуникативное развитие» рекомендуется использовать беседы, сюжетно-ролевые игры, театрализованные постановки, способствующие: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формированию представлений воспитанников о профессиях, при-званных обеспечивать в обществе соблюдение закона и правопорядка;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формированию представлений воспитанников о правилах поведения, принятых в обществе; </a:t>
            </a: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формированию представлений воспитанников о таких понятиях,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«честность», «порядочность», «правдивость», «правила»,  и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противоположных им понятиях «ложь», «коррупция», «преступление»; </a:t>
            </a:r>
          </a:p>
          <a:p>
            <a:r>
              <a:rPr lang="ru-RU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792" y="4930188"/>
            <a:ext cx="2356832" cy="157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189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88" y="-128789"/>
            <a:ext cx="123207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" y="0"/>
            <a:ext cx="120546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формированию знаний о современном этикете, культуре поведения в отношениях с разными людьми.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формой обучения является игровая деятельность.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Педагогам в ходе сюжетно-ролевых игр рекомендуется ознакомить детей с профессиями,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представители которых призваны обеспечивать соблюдение законности и правопорядка.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информационно-просветительского блока особое внимание следует обращать на привлечение воспитанников к поддержанию порядка в группе.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Воспитанникам предлагается выполнять небольшие поручения, связанные с соблюдением порядка. Наиболее простое поручение из них – это дежурный, контролирующий соблюдение отдельных правил. Активное использование подобных ролевых игр будет способствовать закреплению таких понятий, как «правила», «порядок», «наказание». При этом педагог должен быть примером, выступать в качестве основного гаранта соблюдения правил поведения в группе. Особенно важно не                                                           нарушать  правила для поощрения  деятельности воспитанника.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792" y="4930188"/>
            <a:ext cx="2356832" cy="157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22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27" y="0"/>
            <a:ext cx="10972799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387144" y="206062"/>
            <a:ext cx="78045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должны понимать, что не воспитатель придумывает и меняет правила взаимоотношений в группе, детском саду, а выступает в качестве транслятора общих правил жизни, принятых в обществе.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4902" y="4996406"/>
            <a:ext cx="2178980" cy="158005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511689"/>
              </p:ext>
            </p:extLst>
          </p:nvPr>
        </p:nvGraphicFramePr>
        <p:xfrm>
          <a:off x="2628225" y="2792701"/>
          <a:ext cx="6714557" cy="37384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1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17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1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3116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Возрастная группа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Ведущая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воспитательная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задача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Основные формы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воспитательной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работы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Группы старшего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дошкольного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возраста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Формирование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положительного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отношения к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хранителям порядка,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стремление стать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хранителем порядка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Чтение художественной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литературы,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Беседы-убеждения,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Сюжетно-ролевые игры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</a:rPr>
                        <a:t> 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108361" y="1961704"/>
            <a:ext cx="634928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 антикоррупционного воспитания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образовательном учреждении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7288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769" y="0"/>
            <a:ext cx="916975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05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99324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6366" y="270457"/>
            <a:ext cx="1165538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Антикоррупционное воспитание обучающихся в образовательных                     организациях не может быть рассчитано на быстрое получение ожидаемого результата. Это – долговременный, стратегический, но и самый эффективный по своим возможным последствиям антикоррупционный проект. Речь, в конечном счете, идет о формировании поколения россиян, не приемлющих коррупционные схемы человеческих взаимоотношений и потому лишающих коррупцию питательной почвы. Тем самым определяется мера ответственности тех, кто профессионально занимается вопросами антикоррупционного воспитания, обусловливается стратегическая значимость его эффективности. </a:t>
            </a:r>
          </a:p>
        </p:txBody>
      </p:sp>
    </p:spTree>
    <p:extLst>
      <p:ext uri="{BB962C8B-B14F-4D97-AF65-F5344CB8AC3E}">
        <p14:creationId xmlns:p14="http://schemas.microsoft.com/office/powerpoint/2010/main" val="1353979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9932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-1"/>
            <a:ext cx="12174827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антикоррупционного воспитания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системе дошкольного образования заключается в создании условий для формирования ценностных установок и развития способностей, необходимых для формирования у воспитанников дошкольных образовательных организаций позиции неприятия неправомерного поведения. ФГОС дошкольного образования отмечает важность приобщения детей к социокультурным нормам, традициям семьи, общества и государства.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Формами организации работы по формированию антикоррупционного мировоззрения являются организационно-методическая работа с кадрами, инструктивно-методическая работа, работа с воспитанниками.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Организационно-методическая работа с кадрами: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профессиональных компетенций педагога в области антикоррупционного воспитания; 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3447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9932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1669" y="0"/>
            <a:ext cx="1205033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совершенствование форм и методов работы с детьми;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различных видов деятельности с детьми;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разработка положений конкурсов, направленных на формирование антикоррупционного мировоззрения;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организация проведения игровых и обучающих программ 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Инструктивно-методическая работа: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родительских собраний, собраний трудового коллектива по вопросам формирования антикоррупционного мировоззрения;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консультации для педагогов, родителей, обучающихся;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размещение на стендах дошкольной образовательной организации информации антикоррупционного содержания. 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262064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873" y="56495"/>
            <a:ext cx="12392873" cy="697099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672" y="56495"/>
            <a:ext cx="7447739" cy="27639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0153" y="2678807"/>
            <a:ext cx="1210184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воспитанниками дошкольных образовательных организаций.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 формированию антикоррупционного мировоззрения воспитанников дошкольных образовательных организаций включает следующие составляющие: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Анализ практик семейного воспитания по данному вопросу.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Уточнение представлений детей о таких понятиях, как «честность»,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«порядочность», «правдивость», «справедливость», «ответственность», «долг», «правила» и противоположных им понятий – «ложь», «коррупция», «проступок», «преступление». 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820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873" y="56495"/>
            <a:ext cx="12392873" cy="697099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672" y="56495"/>
            <a:ext cx="7447739" cy="27639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0153" y="2678807"/>
            <a:ext cx="1210184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3) Расширение первоначальных детских представлений, накопление новых знаний о правилах поведения в социуме. </a:t>
            </a:r>
          </a:p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4) Формирование сознательного отношения к соблюдению правил поведения в социуме. </a:t>
            </a:r>
          </a:p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С учетом возрастных особенностей в процессе формирования антикоррупционного мировоззрения воспитанников дошкольных образовательных организаций рекомендуется использовать следующие темы: </a:t>
            </a:r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 дошкольный возраст 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Семья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самое близкое окружение человека. Семейные</a:t>
            </a:r>
          </a:p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традиции. Взаимоотношения в семье и взаимопомощь</a:t>
            </a:r>
          </a:p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 членов семьи. Оказание посильной помощи взрослым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36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0873" y="56495"/>
            <a:ext cx="12392873" cy="697099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8672" y="56495"/>
            <a:ext cx="7447739" cy="276397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0153" y="2678807"/>
            <a:ext cx="12101847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Забота о детях, престарелых, больных – долг каждого человека. Хозяйство семьи. Имена и фамилии членов семьи. </a:t>
            </a:r>
          </a:p>
          <a:p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поведения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детском саду, в группе, в совместной деятельности со взрослыми. Обращение к воспитателю. Коллектив группы, совместная деятельность, игры, отдых. </a:t>
            </a:r>
          </a:p>
          <a:p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Друзья,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между ними; ценность дружбы, согласия, взаимной помощи. Правила взаимоотношений со взрослыми, сверстника-ми, культура поведения в детском саду, группе, общественных местах. </a:t>
            </a:r>
          </a:p>
          <a:p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дошкольный возраст </a:t>
            </a:r>
            <a:endParaRPr 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Общество </a:t>
            </a:r>
            <a:r>
              <a:rPr lang="ru-RU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люди, которых объединяет общая культура и которые связаны друг с другом совместной деятельностью для достижения общей цели</a:t>
            </a:r>
            <a:r>
              <a:rPr 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19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80304" y="218941"/>
            <a:ext cx="120116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член общества. Взаимоотношения человека с другими людьми. Культура общения. Уважение к чужому мнению. Человек – создатель и носитель культуры.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Внутренний мир человека: общее представление о человеческих свойствах и качествах. 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поведения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детском саду, в группе, в совместной деятельности со взрослыми. Обращение к воспитателю. Коллектив группы, совместная деятельность, игры, отдых.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Друзья,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взаимоотношения между ними; ценность дружбы, согласия, взаимной помощи. Правила взаимоотношений со взрослыми, сверстниками, культура поведения в детском саду, группе, общественных местах.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Одной из задач ФГОС дошкольного образования является объединение обучения и воспитания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общества. Развитие у воспитанников дошкольных образовательных организаций социальных, нравственных качеств, инициативности, самостоятельности и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2034" y="5112588"/>
            <a:ext cx="2236370" cy="149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410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8788" y="-128789"/>
            <a:ext cx="12320788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-1" y="0"/>
            <a:ext cx="1205462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ответственности является необходимым условием для формирования антикоррупционного мировоззрения.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Выстраивать систему антикоррупционного воспитания необходимо с учетом интеграции базовых направлений развития и образования (образовательных областей) ФГОС ДО: «Социально-коммуникативное развитие», «Речевое развитие», «Познавательное развитие». Каждая из этих областей решает ряд задач. Так, социально-коммуникативное развитие направлено на усвоение норм и ценностей, принятых в обществе, включая моральные и нравственные ценности; развитие общения и взаимодействия ребенка со взрослыми и сверстниками; становление самостоятельности, целенаправленности и саморегуляции собственных действий; развитие социального и эмоционального интеллекта, эмоциональной отзывчивости, сопереживания, формирование готовности к совместной деятельности со сверстниками, формирование уважительного отношения и чувства принадлежности к своей семье и к сообществу детей и взрослых в организации; формирование позитивных установок к различным видам труда и творчества.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7793" y="5172826"/>
            <a:ext cx="2356832" cy="1571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059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1401</Words>
  <Application>Microsoft Office PowerPoint</Application>
  <PresentationFormat>Широкоэкранный</PresentationFormat>
  <Paragraphs>101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Oleg_D</dc:creator>
  <cp:lastModifiedBy>Пользователь</cp:lastModifiedBy>
  <cp:revision>22</cp:revision>
  <dcterms:created xsi:type="dcterms:W3CDTF">2016-11-20T10:45:53Z</dcterms:created>
  <dcterms:modified xsi:type="dcterms:W3CDTF">2023-03-16T13:18:06Z</dcterms:modified>
</cp:coreProperties>
</file>