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89" r:id="rId2"/>
    <p:sldId id="256" r:id="rId3"/>
    <p:sldId id="257" r:id="rId4"/>
    <p:sldId id="258" r:id="rId5"/>
    <p:sldId id="259" r:id="rId6"/>
    <p:sldId id="260" r:id="rId7"/>
    <p:sldId id="262" r:id="rId8"/>
    <p:sldId id="264" r:id="rId9"/>
    <p:sldId id="266" r:id="rId10"/>
    <p:sldId id="267" r:id="rId11"/>
    <p:sldId id="268" r:id="rId12"/>
    <p:sldId id="287" r:id="rId13"/>
    <p:sldId id="279" r:id="rId14"/>
    <p:sldId id="292" r:id="rId15"/>
    <p:sldId id="269" r:id="rId16"/>
    <p:sldId id="291" r:id="rId17"/>
    <p:sldId id="280" r:id="rId18"/>
    <p:sldId id="295" r:id="rId19"/>
    <p:sldId id="290" r:id="rId20"/>
    <p:sldId id="293" r:id="rId21"/>
    <p:sldId id="281" r:id="rId22"/>
    <p:sldId id="270" r:id="rId23"/>
    <p:sldId id="271" r:id="rId24"/>
    <p:sldId id="265" r:id="rId25"/>
    <p:sldId id="273" r:id="rId26"/>
    <p:sldId id="272" r:id="rId27"/>
    <p:sldId id="261" r:id="rId28"/>
    <p:sldId id="274" r:id="rId29"/>
    <p:sldId id="294" r:id="rId30"/>
    <p:sldId id="288" r:id="rId31"/>
    <p:sldId id="29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5" autoAdjust="0"/>
    <p:restoredTop sz="94660" autoAdjust="0"/>
  </p:normalViewPr>
  <p:slideViewPr>
    <p:cSldViewPr>
      <p:cViewPr varScale="1">
        <p:scale>
          <a:sx n="107" d="100"/>
          <a:sy n="107" d="100"/>
        </p:scale>
        <p:origin x="120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8B41ED-FC83-4DD8-B4C5-DEF263B2173D}" type="doc">
      <dgm:prSet loTypeId="urn:microsoft.com/office/officeart/2005/8/layout/bProcess4" loCatId="process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E69F28BA-4344-4A9E-A6CA-E8F185E27323}">
      <dgm:prSet phldrT="[Текст]" custT="1"/>
      <dgm:spPr/>
      <dgm:t>
        <a:bodyPr/>
        <a:lstStyle/>
        <a:p>
          <a:pPr algn="ctr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Развитие связной речи: </a:t>
          </a:r>
        </a:p>
        <a:p>
          <a:pPr algn="ctr"/>
          <a:r>
            <a:rPr lang="ru-RU" sz="1800" b="0" i="0" dirty="0" smtClean="0">
              <a:latin typeface="Times New Roman" pitchFamily="18" charset="0"/>
              <a:cs typeface="Times New Roman" pitchFamily="18" charset="0"/>
            </a:rPr>
            <a:t>диалогическая (разговорная)</a:t>
          </a:r>
        </a:p>
        <a:p>
          <a:pPr algn="ctr"/>
          <a:r>
            <a:rPr lang="ru-RU" sz="1800" b="0" i="0" dirty="0" smtClean="0">
              <a:latin typeface="Times New Roman" pitchFamily="18" charset="0"/>
              <a:cs typeface="Times New Roman" pitchFamily="18" charset="0"/>
            </a:rPr>
            <a:t>монологическая речь (рассказывание) </a:t>
          </a:r>
          <a:endParaRPr lang="ru-RU" sz="1800" b="0" i="0" dirty="0">
            <a:latin typeface="Times New Roman" pitchFamily="18" charset="0"/>
            <a:cs typeface="Times New Roman" pitchFamily="18" charset="0"/>
          </a:endParaRPr>
        </a:p>
      </dgm:t>
    </dgm:pt>
    <dgm:pt modelId="{50E68EF4-E3B9-4EAD-AD52-42735434A6AD}" type="parTrans" cxnId="{7B313579-892E-4827-8E39-02DEEBF08571}">
      <dgm:prSet/>
      <dgm:spPr/>
      <dgm:t>
        <a:bodyPr/>
        <a:lstStyle/>
        <a:p>
          <a:endParaRPr lang="ru-RU"/>
        </a:p>
      </dgm:t>
    </dgm:pt>
    <dgm:pt modelId="{F7C49D27-5499-4700-AA5D-97329263C785}" type="sibTrans" cxnId="{7B313579-892E-4827-8E39-02DEEBF08571}">
      <dgm:prSet/>
      <dgm:spPr/>
      <dgm:t>
        <a:bodyPr/>
        <a:lstStyle/>
        <a:p>
          <a:endParaRPr lang="ru-RU"/>
        </a:p>
      </dgm:t>
    </dgm:pt>
    <dgm:pt modelId="{28BA0713-56AB-4EB4-BE08-79BB28F4DFDC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Воспитание звуковой культуры речи: 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развитие восприятия звуков родной речи и произношение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102949C5-C818-4279-A209-EE8A4E96C3E0}" type="parTrans" cxnId="{95E38FE7-DD33-41DA-971C-8BA2941531D0}">
      <dgm:prSet/>
      <dgm:spPr/>
      <dgm:t>
        <a:bodyPr/>
        <a:lstStyle/>
        <a:p>
          <a:endParaRPr lang="ru-RU"/>
        </a:p>
      </dgm:t>
    </dgm:pt>
    <dgm:pt modelId="{20AA8734-571C-4536-BB65-55EA5D61A6B1}" type="sibTrans" cxnId="{95E38FE7-DD33-41DA-971C-8BA2941531D0}">
      <dgm:prSet/>
      <dgm:spPr/>
      <dgm:t>
        <a:bodyPr/>
        <a:lstStyle/>
        <a:p>
          <a:endParaRPr lang="ru-RU"/>
        </a:p>
      </dgm:t>
    </dgm:pt>
    <dgm:pt modelId="{69A0F478-AEE9-40A3-A805-77E0357A7F5A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Воспитание любви и интереса к художественному слову.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34A3660D-8983-45F0-B7C7-81A895315596}" type="parTrans" cxnId="{43EAC474-4BA1-41AB-92ED-1D2AB50C12C4}">
      <dgm:prSet/>
      <dgm:spPr/>
      <dgm:t>
        <a:bodyPr/>
        <a:lstStyle/>
        <a:p>
          <a:endParaRPr lang="ru-RU"/>
        </a:p>
      </dgm:t>
    </dgm:pt>
    <dgm:pt modelId="{C73304E6-1DAB-445B-A0E4-F08D136F852A}" type="sibTrans" cxnId="{43EAC474-4BA1-41AB-92ED-1D2AB50C12C4}">
      <dgm:prSet/>
      <dgm:spPr/>
      <dgm:t>
        <a:bodyPr/>
        <a:lstStyle/>
        <a:p>
          <a:endParaRPr lang="ru-RU"/>
        </a:p>
      </dgm:t>
    </dgm:pt>
    <dgm:pt modelId="{A346D6BA-0A66-462A-A735-29D536949BDD}">
      <dgm:prSet phldrT="[Текст]" custT="1"/>
      <dgm:spPr/>
      <dgm:t>
        <a:bodyPr/>
        <a:lstStyle/>
        <a:p>
          <a:pPr algn="l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Формирование элементарного осознания явлений языка и речи: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различение звука и слова, нахождение места звука в слове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234282FD-1003-4455-BD3A-D5AB70A1A956}" type="parTrans" cxnId="{4CBE6EBE-7B6E-4DF8-A2D6-E1C0A8013C1C}">
      <dgm:prSet/>
      <dgm:spPr/>
      <dgm:t>
        <a:bodyPr/>
        <a:lstStyle/>
        <a:p>
          <a:endParaRPr lang="ru-RU"/>
        </a:p>
      </dgm:t>
    </dgm:pt>
    <dgm:pt modelId="{465DF452-F4FE-4153-9BCE-0E27F1FB6BCB}" type="sibTrans" cxnId="{4CBE6EBE-7B6E-4DF8-A2D6-E1C0A8013C1C}">
      <dgm:prSet/>
      <dgm:spPr/>
      <dgm:t>
        <a:bodyPr/>
        <a:lstStyle/>
        <a:p>
          <a:endParaRPr lang="ru-RU"/>
        </a:p>
      </dgm:t>
    </dgm:pt>
    <dgm:pt modelId="{D5B805C0-F820-472E-9501-50BD1C95F286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800" b="1" baseline="0" dirty="0" smtClean="0">
              <a:latin typeface="Times New Roman" pitchFamily="18" charset="0"/>
              <a:cs typeface="Times New Roman" pitchFamily="18" charset="0"/>
            </a:rPr>
            <a:t>Формирование грамматического строя</a:t>
          </a:r>
          <a:r>
            <a:rPr lang="ru-RU" sz="1800" baseline="0" dirty="0" smtClean="0">
              <a:latin typeface="Times New Roman" pitchFamily="18" charset="0"/>
              <a:cs typeface="Times New Roman" pitchFamily="18" charset="0"/>
            </a:rPr>
            <a:t>: морфология (изменение слов по родам, числам, падежам);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aseline="0" dirty="0" smtClean="0">
              <a:latin typeface="Times New Roman" pitchFamily="18" charset="0"/>
              <a:cs typeface="Times New Roman" pitchFamily="18" charset="0"/>
            </a:rPr>
            <a:t>синтаксис (освоение различных типов словосочетаний и предложен.);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aseline="0" dirty="0" smtClean="0">
              <a:latin typeface="Times New Roman" pitchFamily="18" charset="0"/>
              <a:cs typeface="Times New Roman" pitchFamily="18" charset="0"/>
            </a:rPr>
            <a:t>Словообразование</a:t>
          </a:r>
          <a:endParaRPr lang="ru-RU" sz="1800" baseline="0" dirty="0">
            <a:latin typeface="Times New Roman" pitchFamily="18" charset="0"/>
            <a:cs typeface="Times New Roman" pitchFamily="18" charset="0"/>
          </a:endParaRPr>
        </a:p>
      </dgm:t>
    </dgm:pt>
    <dgm:pt modelId="{EA47CCA0-0EAD-4D37-A523-10EA75AA6DCE}" type="parTrans" cxnId="{8D9AF811-D022-439B-A3B6-4CF83CD4E741}">
      <dgm:prSet/>
      <dgm:spPr/>
      <dgm:t>
        <a:bodyPr/>
        <a:lstStyle/>
        <a:p>
          <a:endParaRPr lang="ru-RU"/>
        </a:p>
      </dgm:t>
    </dgm:pt>
    <dgm:pt modelId="{BDC33323-6DDF-48E6-B4DA-645F5F9776C0}" type="sibTrans" cxnId="{8D9AF811-D022-439B-A3B6-4CF83CD4E741}">
      <dgm:prSet/>
      <dgm:spPr/>
      <dgm:t>
        <a:bodyPr/>
        <a:lstStyle/>
        <a:p>
          <a:endParaRPr lang="ru-RU"/>
        </a:p>
      </dgm:t>
    </dgm:pt>
    <dgm:pt modelId="{C572192D-061D-4F84-BF10-3FBC89C34E50}">
      <dgm:prSet phldrT="[Текст]" custT="1"/>
      <dgm:spPr/>
      <dgm:t>
        <a:bodyPr/>
        <a:lstStyle/>
        <a:p>
          <a:pPr algn="l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Развитие словаря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: освоение значений слов и их уместное употребление в соответствии с контекстом высказывания, с ситуацией, в которой происходит общение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492497E0-0C5D-4AC4-920A-0D1F0A15F230}" type="sibTrans" cxnId="{0CAA52F4-0497-4D0A-8F29-75217C3F6C82}">
      <dgm:prSet/>
      <dgm:spPr/>
      <dgm:t>
        <a:bodyPr/>
        <a:lstStyle/>
        <a:p>
          <a:endParaRPr lang="ru-RU"/>
        </a:p>
      </dgm:t>
    </dgm:pt>
    <dgm:pt modelId="{FF1D96BA-3158-473E-8458-5EF79ACA08CA}" type="parTrans" cxnId="{0CAA52F4-0497-4D0A-8F29-75217C3F6C82}">
      <dgm:prSet/>
      <dgm:spPr/>
      <dgm:t>
        <a:bodyPr/>
        <a:lstStyle/>
        <a:p>
          <a:endParaRPr lang="ru-RU"/>
        </a:p>
      </dgm:t>
    </dgm:pt>
    <dgm:pt modelId="{C2FEA89F-E7DE-41F0-BF41-8B3472FC83E4}" type="pres">
      <dgm:prSet presAssocID="{4F8B41ED-FC83-4DD8-B4C5-DEF263B2173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D2A4ED62-BEBE-4319-9B22-13FF7E24AE4C}" type="pres">
      <dgm:prSet presAssocID="{C572192D-061D-4F84-BF10-3FBC89C34E50}" presName="compNode" presStyleCnt="0"/>
      <dgm:spPr/>
      <dgm:t>
        <a:bodyPr/>
        <a:lstStyle/>
        <a:p>
          <a:endParaRPr lang="ru-RU"/>
        </a:p>
      </dgm:t>
    </dgm:pt>
    <dgm:pt modelId="{11C86E31-A4C9-4460-8760-BCE4A72DC30A}" type="pres">
      <dgm:prSet presAssocID="{C572192D-061D-4F84-BF10-3FBC89C34E50}" presName="dummyConnPt" presStyleCnt="0"/>
      <dgm:spPr/>
      <dgm:t>
        <a:bodyPr/>
        <a:lstStyle/>
        <a:p>
          <a:endParaRPr lang="ru-RU"/>
        </a:p>
      </dgm:t>
    </dgm:pt>
    <dgm:pt modelId="{CDDA9BE7-0E20-4D3E-B642-C24131B49CEB}" type="pres">
      <dgm:prSet presAssocID="{C572192D-061D-4F84-BF10-3FBC89C34E50}" presName="node" presStyleLbl="node1" presStyleIdx="0" presStyleCnt="6" custScaleX="168865" custScaleY="133725" custLinFactNeighborX="2879" custLinFactNeighborY="4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836C6F-1125-4665-8E6B-8C98AC050D23}" type="pres">
      <dgm:prSet presAssocID="{492497E0-0C5D-4AC4-920A-0D1F0A15F230}" presName="sibTrans" presStyleLbl="bgSibTrans2D1" presStyleIdx="0" presStyleCnt="5"/>
      <dgm:spPr/>
      <dgm:t>
        <a:bodyPr/>
        <a:lstStyle/>
        <a:p>
          <a:endParaRPr lang="ru-RU"/>
        </a:p>
      </dgm:t>
    </dgm:pt>
    <dgm:pt modelId="{CE62C8EE-E054-4B63-9014-BF7E30BF45DD}" type="pres">
      <dgm:prSet presAssocID="{E69F28BA-4344-4A9E-A6CA-E8F185E27323}" presName="compNode" presStyleCnt="0"/>
      <dgm:spPr/>
      <dgm:t>
        <a:bodyPr/>
        <a:lstStyle/>
        <a:p>
          <a:endParaRPr lang="ru-RU"/>
        </a:p>
      </dgm:t>
    </dgm:pt>
    <dgm:pt modelId="{273EA918-08DD-439A-8098-6EF773C736CC}" type="pres">
      <dgm:prSet presAssocID="{E69F28BA-4344-4A9E-A6CA-E8F185E27323}" presName="dummyConnPt" presStyleCnt="0"/>
      <dgm:spPr/>
      <dgm:t>
        <a:bodyPr/>
        <a:lstStyle/>
        <a:p>
          <a:endParaRPr lang="ru-RU"/>
        </a:p>
      </dgm:t>
    </dgm:pt>
    <dgm:pt modelId="{971AF4F0-BC50-4E03-9FCE-370044C17A21}" type="pres">
      <dgm:prSet presAssocID="{E69F28BA-4344-4A9E-A6CA-E8F185E27323}" presName="node" presStyleLbl="node1" presStyleIdx="1" presStyleCnt="6" custScaleX="164038" custScaleY="104215" custLinFactNeighborX="-2620" custLinFactNeighborY="4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DAE0F5-3085-4B87-95E5-0154E3CE6B63}" type="pres">
      <dgm:prSet presAssocID="{F7C49D27-5499-4700-AA5D-97329263C785}" presName="sibTrans" presStyleLbl="bgSibTrans2D1" presStyleIdx="1" presStyleCnt="5"/>
      <dgm:spPr/>
      <dgm:t>
        <a:bodyPr/>
        <a:lstStyle/>
        <a:p>
          <a:endParaRPr lang="ru-RU"/>
        </a:p>
      </dgm:t>
    </dgm:pt>
    <dgm:pt modelId="{60EB14B6-C4C9-494F-9751-3D64276748F8}" type="pres">
      <dgm:prSet presAssocID="{28BA0713-56AB-4EB4-BE08-79BB28F4DFDC}" presName="compNode" presStyleCnt="0"/>
      <dgm:spPr/>
      <dgm:t>
        <a:bodyPr/>
        <a:lstStyle/>
        <a:p>
          <a:endParaRPr lang="ru-RU"/>
        </a:p>
      </dgm:t>
    </dgm:pt>
    <dgm:pt modelId="{5E4B72CF-0DFB-4534-9236-D33BBDE723A3}" type="pres">
      <dgm:prSet presAssocID="{28BA0713-56AB-4EB4-BE08-79BB28F4DFDC}" presName="dummyConnPt" presStyleCnt="0"/>
      <dgm:spPr/>
      <dgm:t>
        <a:bodyPr/>
        <a:lstStyle/>
        <a:p>
          <a:endParaRPr lang="ru-RU"/>
        </a:p>
      </dgm:t>
    </dgm:pt>
    <dgm:pt modelId="{C41DF824-4B76-4408-8B30-5E600DEF5ED8}" type="pres">
      <dgm:prSet presAssocID="{28BA0713-56AB-4EB4-BE08-79BB28F4DFDC}" presName="node" presStyleLbl="node1" presStyleIdx="2" presStyleCnt="6" custScaleX="163275" custLinFactNeighborX="1368" custLinFactNeighborY="-19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FB483A-8C02-4CAF-95FB-C595DD948B35}" type="pres">
      <dgm:prSet presAssocID="{20AA8734-571C-4536-BB65-55EA5D61A6B1}" presName="sibTrans" presStyleLbl="bgSibTrans2D1" presStyleIdx="2" presStyleCnt="5"/>
      <dgm:spPr/>
      <dgm:t>
        <a:bodyPr/>
        <a:lstStyle/>
        <a:p>
          <a:endParaRPr lang="ru-RU"/>
        </a:p>
      </dgm:t>
    </dgm:pt>
    <dgm:pt modelId="{90B35C2F-CEE2-47CE-9F11-12F36235B6C8}" type="pres">
      <dgm:prSet presAssocID="{69A0F478-AEE9-40A3-A805-77E0357A7F5A}" presName="compNode" presStyleCnt="0"/>
      <dgm:spPr/>
      <dgm:t>
        <a:bodyPr/>
        <a:lstStyle/>
        <a:p>
          <a:endParaRPr lang="ru-RU"/>
        </a:p>
      </dgm:t>
    </dgm:pt>
    <dgm:pt modelId="{0319E25F-9F2A-4255-B556-8818769EF525}" type="pres">
      <dgm:prSet presAssocID="{69A0F478-AEE9-40A3-A805-77E0357A7F5A}" presName="dummyConnPt" presStyleCnt="0"/>
      <dgm:spPr/>
      <dgm:t>
        <a:bodyPr/>
        <a:lstStyle/>
        <a:p>
          <a:endParaRPr lang="ru-RU"/>
        </a:p>
      </dgm:t>
    </dgm:pt>
    <dgm:pt modelId="{105DF51D-FE8F-4C7D-A2F6-86F7534580B5}" type="pres">
      <dgm:prSet presAssocID="{69A0F478-AEE9-40A3-A805-77E0357A7F5A}" presName="node" presStyleLbl="node1" presStyleIdx="3" presStyleCnt="6" custScaleX="170111" custLinFactNeighborX="-3063" custLinFactNeighborY="31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61B30C-0975-458C-ADD7-A2F9A1DD857B}" type="pres">
      <dgm:prSet presAssocID="{C73304E6-1DAB-445B-A0E4-F08D136F852A}" presName="sibTrans" presStyleLbl="bgSibTrans2D1" presStyleIdx="3" presStyleCnt="5"/>
      <dgm:spPr/>
      <dgm:t>
        <a:bodyPr/>
        <a:lstStyle/>
        <a:p>
          <a:endParaRPr lang="ru-RU"/>
        </a:p>
      </dgm:t>
    </dgm:pt>
    <dgm:pt modelId="{9D3C531E-FB7D-4FA6-BC29-2871A26B5E71}" type="pres">
      <dgm:prSet presAssocID="{A346D6BA-0A66-462A-A735-29D536949BDD}" presName="compNode" presStyleCnt="0"/>
      <dgm:spPr/>
      <dgm:t>
        <a:bodyPr/>
        <a:lstStyle/>
        <a:p>
          <a:endParaRPr lang="ru-RU"/>
        </a:p>
      </dgm:t>
    </dgm:pt>
    <dgm:pt modelId="{0FC96D52-E875-4E30-9C35-26FD71D93F3A}" type="pres">
      <dgm:prSet presAssocID="{A346D6BA-0A66-462A-A735-29D536949BDD}" presName="dummyConnPt" presStyleCnt="0"/>
      <dgm:spPr/>
      <dgm:t>
        <a:bodyPr/>
        <a:lstStyle/>
        <a:p>
          <a:endParaRPr lang="ru-RU"/>
        </a:p>
      </dgm:t>
    </dgm:pt>
    <dgm:pt modelId="{F11D5CAC-18FC-4FD9-A226-CA45F8E76EE4}" type="pres">
      <dgm:prSet presAssocID="{A346D6BA-0A66-462A-A735-29D536949BDD}" presName="node" presStyleLbl="node1" presStyleIdx="4" presStyleCnt="6" custScaleX="1697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125456-A3E5-4540-8964-8AAB7A0AFACF}" type="pres">
      <dgm:prSet presAssocID="{465DF452-F4FE-4153-9BCE-0E27F1FB6BCB}" presName="sibTrans" presStyleLbl="bgSibTrans2D1" presStyleIdx="4" presStyleCnt="5"/>
      <dgm:spPr/>
      <dgm:t>
        <a:bodyPr/>
        <a:lstStyle/>
        <a:p>
          <a:endParaRPr lang="ru-RU"/>
        </a:p>
      </dgm:t>
    </dgm:pt>
    <dgm:pt modelId="{9A4F869F-38F2-44BF-ABAB-E748B7CDEDCB}" type="pres">
      <dgm:prSet presAssocID="{D5B805C0-F820-472E-9501-50BD1C95F286}" presName="compNode" presStyleCnt="0"/>
      <dgm:spPr/>
      <dgm:t>
        <a:bodyPr/>
        <a:lstStyle/>
        <a:p>
          <a:endParaRPr lang="ru-RU"/>
        </a:p>
      </dgm:t>
    </dgm:pt>
    <dgm:pt modelId="{344259A8-99F8-45B9-8832-F4679F20FFF1}" type="pres">
      <dgm:prSet presAssocID="{D5B805C0-F820-472E-9501-50BD1C95F286}" presName="dummyConnPt" presStyleCnt="0"/>
      <dgm:spPr/>
      <dgm:t>
        <a:bodyPr/>
        <a:lstStyle/>
        <a:p>
          <a:endParaRPr lang="ru-RU"/>
        </a:p>
      </dgm:t>
    </dgm:pt>
    <dgm:pt modelId="{7EF09558-EF71-409F-8210-45B34A86B87F}" type="pres">
      <dgm:prSet presAssocID="{D5B805C0-F820-472E-9501-50BD1C95F286}" presName="node" presStyleLbl="node1" presStyleIdx="5" presStyleCnt="6" custScaleX="176237" custScaleY="139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313579-892E-4827-8E39-02DEEBF08571}" srcId="{4F8B41ED-FC83-4DD8-B4C5-DEF263B2173D}" destId="{E69F28BA-4344-4A9E-A6CA-E8F185E27323}" srcOrd="1" destOrd="0" parTransId="{50E68EF4-E3B9-4EAD-AD52-42735434A6AD}" sibTransId="{F7C49D27-5499-4700-AA5D-97329263C785}"/>
    <dgm:cxn modelId="{14F7E18B-EDD6-4C75-AAE5-C2DDABA383B3}" type="presOf" srcId="{69A0F478-AEE9-40A3-A805-77E0357A7F5A}" destId="{105DF51D-FE8F-4C7D-A2F6-86F7534580B5}" srcOrd="0" destOrd="0" presId="urn:microsoft.com/office/officeart/2005/8/layout/bProcess4"/>
    <dgm:cxn modelId="{4EB3EC26-FBED-4E47-8EAB-C2B2325CF369}" type="presOf" srcId="{492497E0-0C5D-4AC4-920A-0D1F0A15F230}" destId="{8A836C6F-1125-4665-8E6B-8C98AC050D23}" srcOrd="0" destOrd="0" presId="urn:microsoft.com/office/officeart/2005/8/layout/bProcess4"/>
    <dgm:cxn modelId="{8BC8925D-B141-411C-8E8C-ACF7AAD1710E}" type="presOf" srcId="{D5B805C0-F820-472E-9501-50BD1C95F286}" destId="{7EF09558-EF71-409F-8210-45B34A86B87F}" srcOrd="0" destOrd="0" presId="urn:microsoft.com/office/officeart/2005/8/layout/bProcess4"/>
    <dgm:cxn modelId="{24358C11-3D07-48AA-88F3-8822F4DC8160}" type="presOf" srcId="{465DF452-F4FE-4153-9BCE-0E27F1FB6BCB}" destId="{50125456-A3E5-4540-8964-8AAB7A0AFACF}" srcOrd="0" destOrd="0" presId="urn:microsoft.com/office/officeart/2005/8/layout/bProcess4"/>
    <dgm:cxn modelId="{95E38FE7-DD33-41DA-971C-8BA2941531D0}" srcId="{4F8B41ED-FC83-4DD8-B4C5-DEF263B2173D}" destId="{28BA0713-56AB-4EB4-BE08-79BB28F4DFDC}" srcOrd="2" destOrd="0" parTransId="{102949C5-C818-4279-A209-EE8A4E96C3E0}" sibTransId="{20AA8734-571C-4536-BB65-55EA5D61A6B1}"/>
    <dgm:cxn modelId="{A15DA404-E5C9-4304-A2BF-92AC891988FF}" type="presOf" srcId="{28BA0713-56AB-4EB4-BE08-79BB28F4DFDC}" destId="{C41DF824-4B76-4408-8B30-5E600DEF5ED8}" srcOrd="0" destOrd="0" presId="urn:microsoft.com/office/officeart/2005/8/layout/bProcess4"/>
    <dgm:cxn modelId="{AFD3CE48-7B93-4B03-9B71-5097C2666B85}" type="presOf" srcId="{20AA8734-571C-4536-BB65-55EA5D61A6B1}" destId="{13FB483A-8C02-4CAF-95FB-C595DD948B35}" srcOrd="0" destOrd="0" presId="urn:microsoft.com/office/officeart/2005/8/layout/bProcess4"/>
    <dgm:cxn modelId="{C5222262-B6A5-4006-8D13-BED661068FDA}" type="presOf" srcId="{C572192D-061D-4F84-BF10-3FBC89C34E50}" destId="{CDDA9BE7-0E20-4D3E-B642-C24131B49CEB}" srcOrd="0" destOrd="0" presId="urn:microsoft.com/office/officeart/2005/8/layout/bProcess4"/>
    <dgm:cxn modelId="{CB00736B-E348-4028-8241-BD8A0CFE533F}" type="presOf" srcId="{F7C49D27-5499-4700-AA5D-97329263C785}" destId="{D8DAE0F5-3085-4B87-95E5-0154E3CE6B63}" srcOrd="0" destOrd="0" presId="urn:microsoft.com/office/officeart/2005/8/layout/bProcess4"/>
    <dgm:cxn modelId="{0CAA52F4-0497-4D0A-8F29-75217C3F6C82}" srcId="{4F8B41ED-FC83-4DD8-B4C5-DEF263B2173D}" destId="{C572192D-061D-4F84-BF10-3FBC89C34E50}" srcOrd="0" destOrd="0" parTransId="{FF1D96BA-3158-473E-8458-5EF79ACA08CA}" sibTransId="{492497E0-0C5D-4AC4-920A-0D1F0A15F230}"/>
    <dgm:cxn modelId="{D7830B27-886F-4DBC-B3A5-3746A4E52E8B}" type="presOf" srcId="{A346D6BA-0A66-462A-A735-29D536949BDD}" destId="{F11D5CAC-18FC-4FD9-A226-CA45F8E76EE4}" srcOrd="0" destOrd="0" presId="urn:microsoft.com/office/officeart/2005/8/layout/bProcess4"/>
    <dgm:cxn modelId="{9B3CB389-F265-4CA5-A266-83B67916027D}" type="presOf" srcId="{4F8B41ED-FC83-4DD8-B4C5-DEF263B2173D}" destId="{C2FEA89F-E7DE-41F0-BF41-8B3472FC83E4}" srcOrd="0" destOrd="0" presId="urn:microsoft.com/office/officeart/2005/8/layout/bProcess4"/>
    <dgm:cxn modelId="{58AB3A80-C7C5-4F65-9C84-1D2C274D8B9C}" type="presOf" srcId="{E69F28BA-4344-4A9E-A6CA-E8F185E27323}" destId="{971AF4F0-BC50-4E03-9FCE-370044C17A21}" srcOrd="0" destOrd="0" presId="urn:microsoft.com/office/officeart/2005/8/layout/bProcess4"/>
    <dgm:cxn modelId="{4CBE6EBE-7B6E-4DF8-A2D6-E1C0A8013C1C}" srcId="{4F8B41ED-FC83-4DD8-B4C5-DEF263B2173D}" destId="{A346D6BA-0A66-462A-A735-29D536949BDD}" srcOrd="4" destOrd="0" parTransId="{234282FD-1003-4455-BD3A-D5AB70A1A956}" sibTransId="{465DF452-F4FE-4153-9BCE-0E27F1FB6BCB}"/>
    <dgm:cxn modelId="{43EAC474-4BA1-41AB-92ED-1D2AB50C12C4}" srcId="{4F8B41ED-FC83-4DD8-B4C5-DEF263B2173D}" destId="{69A0F478-AEE9-40A3-A805-77E0357A7F5A}" srcOrd="3" destOrd="0" parTransId="{34A3660D-8983-45F0-B7C7-81A895315596}" sibTransId="{C73304E6-1DAB-445B-A0E4-F08D136F852A}"/>
    <dgm:cxn modelId="{FBECF42C-47C8-4B52-95A5-F2C1521627B0}" type="presOf" srcId="{C73304E6-1DAB-445B-A0E4-F08D136F852A}" destId="{DB61B30C-0975-458C-ADD7-A2F9A1DD857B}" srcOrd="0" destOrd="0" presId="urn:microsoft.com/office/officeart/2005/8/layout/bProcess4"/>
    <dgm:cxn modelId="{8D9AF811-D022-439B-A3B6-4CF83CD4E741}" srcId="{4F8B41ED-FC83-4DD8-B4C5-DEF263B2173D}" destId="{D5B805C0-F820-472E-9501-50BD1C95F286}" srcOrd="5" destOrd="0" parTransId="{EA47CCA0-0EAD-4D37-A523-10EA75AA6DCE}" sibTransId="{BDC33323-6DDF-48E6-B4DA-645F5F9776C0}"/>
    <dgm:cxn modelId="{09D917A8-7F16-4C81-964F-E58E143791C0}" type="presParOf" srcId="{C2FEA89F-E7DE-41F0-BF41-8B3472FC83E4}" destId="{D2A4ED62-BEBE-4319-9B22-13FF7E24AE4C}" srcOrd="0" destOrd="0" presId="urn:microsoft.com/office/officeart/2005/8/layout/bProcess4"/>
    <dgm:cxn modelId="{5EAB6733-6C4F-4C88-8EDB-270CCB3C4CDD}" type="presParOf" srcId="{D2A4ED62-BEBE-4319-9B22-13FF7E24AE4C}" destId="{11C86E31-A4C9-4460-8760-BCE4A72DC30A}" srcOrd="0" destOrd="0" presId="urn:microsoft.com/office/officeart/2005/8/layout/bProcess4"/>
    <dgm:cxn modelId="{FD0E7852-5924-468F-9FA7-9960A92B6EFF}" type="presParOf" srcId="{D2A4ED62-BEBE-4319-9B22-13FF7E24AE4C}" destId="{CDDA9BE7-0E20-4D3E-B642-C24131B49CEB}" srcOrd="1" destOrd="0" presId="urn:microsoft.com/office/officeart/2005/8/layout/bProcess4"/>
    <dgm:cxn modelId="{5130CF1B-BE56-456B-BB25-9D640FA23BB1}" type="presParOf" srcId="{C2FEA89F-E7DE-41F0-BF41-8B3472FC83E4}" destId="{8A836C6F-1125-4665-8E6B-8C98AC050D23}" srcOrd="1" destOrd="0" presId="urn:microsoft.com/office/officeart/2005/8/layout/bProcess4"/>
    <dgm:cxn modelId="{ED7B47E8-07E6-44F9-B6D3-A75A4A725DE5}" type="presParOf" srcId="{C2FEA89F-E7DE-41F0-BF41-8B3472FC83E4}" destId="{CE62C8EE-E054-4B63-9014-BF7E30BF45DD}" srcOrd="2" destOrd="0" presId="urn:microsoft.com/office/officeart/2005/8/layout/bProcess4"/>
    <dgm:cxn modelId="{28CC7E0B-82FC-4A3D-8C24-93BF85CA8D53}" type="presParOf" srcId="{CE62C8EE-E054-4B63-9014-BF7E30BF45DD}" destId="{273EA918-08DD-439A-8098-6EF773C736CC}" srcOrd="0" destOrd="0" presId="urn:microsoft.com/office/officeart/2005/8/layout/bProcess4"/>
    <dgm:cxn modelId="{18F1CDB7-BED0-4770-B09F-3C5712E32731}" type="presParOf" srcId="{CE62C8EE-E054-4B63-9014-BF7E30BF45DD}" destId="{971AF4F0-BC50-4E03-9FCE-370044C17A21}" srcOrd="1" destOrd="0" presId="urn:microsoft.com/office/officeart/2005/8/layout/bProcess4"/>
    <dgm:cxn modelId="{20B69B80-889E-45A9-BC3C-5C3007D9FDD5}" type="presParOf" srcId="{C2FEA89F-E7DE-41F0-BF41-8B3472FC83E4}" destId="{D8DAE0F5-3085-4B87-95E5-0154E3CE6B63}" srcOrd="3" destOrd="0" presId="urn:microsoft.com/office/officeart/2005/8/layout/bProcess4"/>
    <dgm:cxn modelId="{12EDD0AF-4F24-4C2A-A6C7-BDB44C483CB2}" type="presParOf" srcId="{C2FEA89F-E7DE-41F0-BF41-8B3472FC83E4}" destId="{60EB14B6-C4C9-494F-9751-3D64276748F8}" srcOrd="4" destOrd="0" presId="urn:microsoft.com/office/officeart/2005/8/layout/bProcess4"/>
    <dgm:cxn modelId="{C47AA934-95E0-481E-8E90-1887930EC4D5}" type="presParOf" srcId="{60EB14B6-C4C9-494F-9751-3D64276748F8}" destId="{5E4B72CF-0DFB-4534-9236-D33BBDE723A3}" srcOrd="0" destOrd="0" presId="urn:microsoft.com/office/officeart/2005/8/layout/bProcess4"/>
    <dgm:cxn modelId="{D440612C-6566-4556-B709-7DABF9D5CFE4}" type="presParOf" srcId="{60EB14B6-C4C9-494F-9751-3D64276748F8}" destId="{C41DF824-4B76-4408-8B30-5E600DEF5ED8}" srcOrd="1" destOrd="0" presId="urn:microsoft.com/office/officeart/2005/8/layout/bProcess4"/>
    <dgm:cxn modelId="{F0726D9B-96B5-4133-AF43-566CBAFFD716}" type="presParOf" srcId="{C2FEA89F-E7DE-41F0-BF41-8B3472FC83E4}" destId="{13FB483A-8C02-4CAF-95FB-C595DD948B35}" srcOrd="5" destOrd="0" presId="urn:microsoft.com/office/officeart/2005/8/layout/bProcess4"/>
    <dgm:cxn modelId="{851A95A0-CE78-4F77-9DF0-F5DFC9D3107C}" type="presParOf" srcId="{C2FEA89F-E7DE-41F0-BF41-8B3472FC83E4}" destId="{90B35C2F-CEE2-47CE-9F11-12F36235B6C8}" srcOrd="6" destOrd="0" presId="urn:microsoft.com/office/officeart/2005/8/layout/bProcess4"/>
    <dgm:cxn modelId="{3085711D-1483-4D66-90E1-7EEC3C1A3EA5}" type="presParOf" srcId="{90B35C2F-CEE2-47CE-9F11-12F36235B6C8}" destId="{0319E25F-9F2A-4255-B556-8818769EF525}" srcOrd="0" destOrd="0" presId="urn:microsoft.com/office/officeart/2005/8/layout/bProcess4"/>
    <dgm:cxn modelId="{C923BB87-33E4-4F50-BE73-84A933822983}" type="presParOf" srcId="{90B35C2F-CEE2-47CE-9F11-12F36235B6C8}" destId="{105DF51D-FE8F-4C7D-A2F6-86F7534580B5}" srcOrd="1" destOrd="0" presId="urn:microsoft.com/office/officeart/2005/8/layout/bProcess4"/>
    <dgm:cxn modelId="{7C45844F-C5BF-4A7C-AA24-45628B2316AE}" type="presParOf" srcId="{C2FEA89F-E7DE-41F0-BF41-8B3472FC83E4}" destId="{DB61B30C-0975-458C-ADD7-A2F9A1DD857B}" srcOrd="7" destOrd="0" presId="urn:microsoft.com/office/officeart/2005/8/layout/bProcess4"/>
    <dgm:cxn modelId="{5FDF7AF3-D890-4634-865F-A8C9B9F01416}" type="presParOf" srcId="{C2FEA89F-E7DE-41F0-BF41-8B3472FC83E4}" destId="{9D3C531E-FB7D-4FA6-BC29-2871A26B5E71}" srcOrd="8" destOrd="0" presId="urn:microsoft.com/office/officeart/2005/8/layout/bProcess4"/>
    <dgm:cxn modelId="{A43D45E5-C54C-4BD9-974C-98740501DE30}" type="presParOf" srcId="{9D3C531E-FB7D-4FA6-BC29-2871A26B5E71}" destId="{0FC96D52-E875-4E30-9C35-26FD71D93F3A}" srcOrd="0" destOrd="0" presId="urn:microsoft.com/office/officeart/2005/8/layout/bProcess4"/>
    <dgm:cxn modelId="{10E06A88-8926-44D6-9E5B-80EEB9D3155F}" type="presParOf" srcId="{9D3C531E-FB7D-4FA6-BC29-2871A26B5E71}" destId="{F11D5CAC-18FC-4FD9-A226-CA45F8E76EE4}" srcOrd="1" destOrd="0" presId="urn:microsoft.com/office/officeart/2005/8/layout/bProcess4"/>
    <dgm:cxn modelId="{B5CD9B98-2899-4517-8218-858B37D4C878}" type="presParOf" srcId="{C2FEA89F-E7DE-41F0-BF41-8B3472FC83E4}" destId="{50125456-A3E5-4540-8964-8AAB7A0AFACF}" srcOrd="9" destOrd="0" presId="urn:microsoft.com/office/officeart/2005/8/layout/bProcess4"/>
    <dgm:cxn modelId="{A17BA8BC-FD26-4895-A90A-6A7AFCC47864}" type="presParOf" srcId="{C2FEA89F-E7DE-41F0-BF41-8B3472FC83E4}" destId="{9A4F869F-38F2-44BF-ABAB-E748B7CDEDCB}" srcOrd="10" destOrd="0" presId="urn:microsoft.com/office/officeart/2005/8/layout/bProcess4"/>
    <dgm:cxn modelId="{19A80D5C-B31D-4717-94C2-1A3512C50D62}" type="presParOf" srcId="{9A4F869F-38F2-44BF-ABAB-E748B7CDEDCB}" destId="{344259A8-99F8-45B9-8832-F4679F20FFF1}" srcOrd="0" destOrd="0" presId="urn:microsoft.com/office/officeart/2005/8/layout/bProcess4"/>
    <dgm:cxn modelId="{1BC5B9BD-5036-42C3-B24B-4A12EED5FDD9}" type="presParOf" srcId="{9A4F869F-38F2-44BF-ABAB-E748B7CDEDCB}" destId="{7EF09558-EF71-409F-8210-45B34A86B87F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836C6F-1125-4665-8E6B-8C98AC050D23}">
      <dsp:nvSpPr>
        <dsp:cNvPr id="0" name=""/>
        <dsp:cNvSpPr/>
      </dsp:nvSpPr>
      <dsp:spPr>
        <a:xfrm rot="5626379">
          <a:off x="434996" y="1486599"/>
          <a:ext cx="1878404" cy="202300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DA9BE7-0E20-4D3E-B642-C24131B49CEB}">
      <dsp:nvSpPr>
        <dsp:cNvPr id="0" name=""/>
        <dsp:cNvSpPr/>
      </dsp:nvSpPr>
      <dsp:spPr>
        <a:xfrm>
          <a:off x="207871" y="86471"/>
          <a:ext cx="3795717" cy="1803508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Развитие словаря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: освоение значений слов и их уместное употребление в соответствии с контекстом высказывания, с ситуацией, в которой происходит общение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0694" y="139294"/>
        <a:ext cx="3690071" cy="1697862"/>
      </dsp:txXfrm>
    </dsp:sp>
    <dsp:sp modelId="{D8DAE0F5-3085-4B87-95E5-0154E3CE6B63}">
      <dsp:nvSpPr>
        <dsp:cNvPr id="0" name=""/>
        <dsp:cNvSpPr/>
      </dsp:nvSpPr>
      <dsp:spPr>
        <a:xfrm rot="5247599">
          <a:off x="515940" y="3269032"/>
          <a:ext cx="1682587" cy="202300"/>
        </a:xfrm>
        <a:prstGeom prst="rect">
          <a:avLst/>
        </a:prstGeom>
        <a:solidFill>
          <a:schemeClr val="accent5">
            <a:shade val="90000"/>
            <a:hueOff val="-72773"/>
            <a:satOff val="-7851"/>
            <a:lumOff val="7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AF4F0-BC50-4E03-9FCE-370044C17A21}">
      <dsp:nvSpPr>
        <dsp:cNvPr id="0" name=""/>
        <dsp:cNvSpPr/>
      </dsp:nvSpPr>
      <dsp:spPr>
        <a:xfrm>
          <a:off x="138516" y="2170758"/>
          <a:ext cx="3687216" cy="1405515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-58237"/>
            <a:satOff val="-6386"/>
            <a:lumOff val="653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Развитие связной речи: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>
              <a:latin typeface="Times New Roman" pitchFamily="18" charset="0"/>
              <a:cs typeface="Times New Roman" pitchFamily="18" charset="0"/>
            </a:rPr>
            <a:t>диалогическая (разговорная)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>
              <a:latin typeface="Times New Roman" pitchFamily="18" charset="0"/>
              <a:cs typeface="Times New Roman" pitchFamily="18" charset="0"/>
            </a:rPr>
            <a:t>монологическая речь (рассказывание) </a:t>
          </a:r>
          <a:endParaRPr lang="ru-RU" sz="1800" b="0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9682" y="2211924"/>
        <a:ext cx="3604884" cy="1323183"/>
      </dsp:txXfrm>
    </dsp:sp>
    <dsp:sp modelId="{13FB483A-8C02-4CAF-95FB-C595DD948B35}">
      <dsp:nvSpPr>
        <dsp:cNvPr id="0" name=""/>
        <dsp:cNvSpPr/>
      </dsp:nvSpPr>
      <dsp:spPr>
        <a:xfrm rot="20927">
          <a:off x="1409514" y="4123213"/>
          <a:ext cx="4505469" cy="202300"/>
        </a:xfrm>
        <a:prstGeom prst="rect">
          <a:avLst/>
        </a:prstGeom>
        <a:solidFill>
          <a:schemeClr val="accent5">
            <a:shade val="90000"/>
            <a:hueOff val="-145547"/>
            <a:satOff val="-15702"/>
            <a:lumOff val="152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1DF824-4B76-4408-8B30-5E600DEF5ED8}">
      <dsp:nvSpPr>
        <dsp:cNvPr id="0" name=""/>
        <dsp:cNvSpPr/>
      </dsp:nvSpPr>
      <dsp:spPr>
        <a:xfrm>
          <a:off x="236732" y="3880116"/>
          <a:ext cx="3670066" cy="1348669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-116474"/>
            <a:satOff val="-12773"/>
            <a:lumOff val="1307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Воспитание звуковой культуры речи: 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развитие восприятия звуков родной речи и произношение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6233" y="3919617"/>
        <a:ext cx="3591064" cy="1269667"/>
      </dsp:txXfrm>
    </dsp:sp>
    <dsp:sp modelId="{DB61B30C-0975-458C-ADD7-A2F9A1DD857B}">
      <dsp:nvSpPr>
        <dsp:cNvPr id="0" name=""/>
        <dsp:cNvSpPr/>
      </dsp:nvSpPr>
      <dsp:spPr>
        <a:xfrm rot="16308394">
          <a:off x="5113483" y="3293619"/>
          <a:ext cx="1687452" cy="202300"/>
        </a:xfrm>
        <a:prstGeom prst="rect">
          <a:avLst/>
        </a:prstGeom>
        <a:solidFill>
          <a:schemeClr val="accent5">
            <a:shade val="90000"/>
            <a:hueOff val="-218320"/>
            <a:satOff val="-23553"/>
            <a:lumOff val="2282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5DF51D-FE8F-4C7D-A2F6-86F7534580B5}">
      <dsp:nvSpPr>
        <dsp:cNvPr id="0" name=""/>
        <dsp:cNvSpPr/>
      </dsp:nvSpPr>
      <dsp:spPr>
        <a:xfrm>
          <a:off x="4680643" y="3907542"/>
          <a:ext cx="3823724" cy="1348669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-174710"/>
            <a:satOff val="-19159"/>
            <a:lumOff val="1960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Воспитание любви и интереса к художественному слову.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20144" y="3947043"/>
        <a:ext cx="3744722" cy="1269667"/>
      </dsp:txXfrm>
    </dsp:sp>
    <dsp:sp modelId="{50125456-A3E5-4540-8964-8AAB7A0AFACF}">
      <dsp:nvSpPr>
        <dsp:cNvPr id="0" name=""/>
        <dsp:cNvSpPr/>
      </dsp:nvSpPr>
      <dsp:spPr>
        <a:xfrm rot="16200000">
          <a:off x="5020646" y="1474727"/>
          <a:ext cx="1941959" cy="202300"/>
        </a:xfrm>
        <a:prstGeom prst="rect">
          <a:avLst/>
        </a:prstGeom>
        <a:solidFill>
          <a:schemeClr val="accent5">
            <a:shade val="90000"/>
            <a:hueOff val="-291093"/>
            <a:satOff val="-31404"/>
            <a:lumOff val="304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1D5CAC-18FC-4FD9-A226-CA45F8E76EE4}">
      <dsp:nvSpPr>
        <dsp:cNvPr id="0" name=""/>
        <dsp:cNvSpPr/>
      </dsp:nvSpPr>
      <dsp:spPr>
        <a:xfrm>
          <a:off x="4753628" y="2220929"/>
          <a:ext cx="3815452" cy="1348669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-232947"/>
            <a:satOff val="-25546"/>
            <a:lumOff val="261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Формирование элементарного осознания явлений языка и речи: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различение звука и слова, нахождение места звука в слове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93129" y="2260430"/>
        <a:ext cx="3736450" cy="1269667"/>
      </dsp:txXfrm>
    </dsp:sp>
    <dsp:sp modelId="{7EF09558-EF71-409F-8210-45B34A86B87F}">
      <dsp:nvSpPr>
        <dsp:cNvPr id="0" name=""/>
        <dsp:cNvSpPr/>
      </dsp:nvSpPr>
      <dsp:spPr>
        <a:xfrm>
          <a:off x="4680643" y="776"/>
          <a:ext cx="3961423" cy="1882985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-291184"/>
            <a:satOff val="-31932"/>
            <a:lumOff val="3268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baseline="0" dirty="0" smtClean="0">
              <a:latin typeface="Times New Roman" pitchFamily="18" charset="0"/>
              <a:cs typeface="Times New Roman" pitchFamily="18" charset="0"/>
            </a:rPr>
            <a:t>Формирование грамматического строя</a:t>
          </a:r>
          <a:r>
            <a:rPr lang="ru-RU" sz="1800" kern="1200" baseline="0" dirty="0" smtClean="0">
              <a:latin typeface="Times New Roman" pitchFamily="18" charset="0"/>
              <a:cs typeface="Times New Roman" pitchFamily="18" charset="0"/>
            </a:rPr>
            <a:t>: морфология (изменение слов по родам, числам, падежам);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baseline="0" dirty="0" smtClean="0">
              <a:latin typeface="Times New Roman" pitchFamily="18" charset="0"/>
              <a:cs typeface="Times New Roman" pitchFamily="18" charset="0"/>
            </a:rPr>
            <a:t>синтаксис (освоение различных типов словосочетаний и предложен.);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baseline="0" dirty="0" smtClean="0">
              <a:latin typeface="Times New Roman" pitchFamily="18" charset="0"/>
              <a:cs typeface="Times New Roman" pitchFamily="18" charset="0"/>
            </a:rPr>
            <a:t>Словообразование</a:t>
          </a:r>
          <a:endParaRPr lang="ru-RU" sz="1800" kern="1200" baseline="0" dirty="0">
            <a:latin typeface="Times New Roman" pitchFamily="18" charset="0"/>
            <a:cs typeface="Times New Roman" pitchFamily="18" charset="0"/>
          </a:endParaRPr>
        </a:p>
      </dsp:txBody>
      <dsp:txXfrm>
        <a:off x="4735794" y="55927"/>
        <a:ext cx="3851121" cy="17726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FE4E-1F4A-47A8-8B84-B306133478DD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E1ABA-FDDC-4643-8009-9D8899700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163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FE4E-1F4A-47A8-8B84-B306133478DD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E1ABA-FDDC-4643-8009-9D8899700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791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FE4E-1F4A-47A8-8B84-B306133478DD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E1ABA-FDDC-4643-8009-9D889970023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028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FE4E-1F4A-47A8-8B84-B306133478DD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E1ABA-FDDC-4643-8009-9D8899700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632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FE4E-1F4A-47A8-8B84-B306133478DD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E1ABA-FDDC-4643-8009-9D889970023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0459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FE4E-1F4A-47A8-8B84-B306133478DD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E1ABA-FDDC-4643-8009-9D8899700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815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FE4E-1F4A-47A8-8B84-B306133478DD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E1ABA-FDDC-4643-8009-9D8899700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208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FE4E-1F4A-47A8-8B84-B306133478DD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E1ABA-FDDC-4643-8009-9D8899700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51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FE4E-1F4A-47A8-8B84-B306133478DD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E1ABA-FDDC-4643-8009-9D8899700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695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FE4E-1F4A-47A8-8B84-B306133478DD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E1ABA-FDDC-4643-8009-9D8899700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964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FE4E-1F4A-47A8-8B84-B306133478DD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E1ABA-FDDC-4643-8009-9D8899700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712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FE4E-1F4A-47A8-8B84-B306133478DD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E1ABA-FDDC-4643-8009-9D8899700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523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FE4E-1F4A-47A8-8B84-B306133478DD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E1ABA-FDDC-4643-8009-9D8899700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687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FE4E-1F4A-47A8-8B84-B306133478DD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E1ABA-FDDC-4643-8009-9D8899700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085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FE4E-1F4A-47A8-8B84-B306133478DD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E1ABA-FDDC-4643-8009-9D8899700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729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FE4E-1F4A-47A8-8B84-B306133478DD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E1ABA-FDDC-4643-8009-9D8899700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83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4FE4E-1F4A-47A8-8B84-B306133478DD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4DE1ABA-FDDC-4643-8009-9D8899700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48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SFB-YBl9S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Современные технологии в речевом развитии дошкольников</a:t>
            </a:r>
            <a:endParaRPr lang="ru-RU" dirty="0"/>
          </a:p>
        </p:txBody>
      </p:sp>
      <p:pic>
        <p:nvPicPr>
          <p:cNvPr id="4" name="Picture 2" descr="C:\Users\Пользователь\Desktop\Буратино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2376264" cy="306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за компо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48" y="1656552"/>
            <a:ext cx="3268253" cy="27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пазл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53777"/>
            <a:ext cx="3168352" cy="211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4008" y="5096351"/>
            <a:ext cx="3312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учитель-логопед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Сердюкова Ольга Александровна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716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363272" cy="72008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Технологии в моей работе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760640"/>
          </a:xfrm>
        </p:spPr>
        <p:txBody>
          <a:bodyPr anchor="ctr"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3026071" y="2924944"/>
            <a:ext cx="3384376" cy="12241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Технологии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2305992" y="3769042"/>
            <a:ext cx="1041872" cy="3881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6410447" y="3002464"/>
            <a:ext cx="1113881" cy="3545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724128" y="3769042"/>
            <a:ext cx="1512168" cy="380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102793" y="3002465"/>
            <a:ext cx="1029049" cy="2370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107504" y="1916832"/>
            <a:ext cx="3024336" cy="10856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Игровые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5724128" y="1916832"/>
            <a:ext cx="3312368" cy="10856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Наглядного моделирования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323528" y="4136077"/>
            <a:ext cx="3558530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5364088" y="4221088"/>
            <a:ext cx="3672408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Нетрадиционные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Овал 54"/>
          <p:cNvSpPr/>
          <p:nvPr/>
        </p:nvSpPr>
        <p:spPr>
          <a:xfrm>
            <a:off x="2735796" y="5373216"/>
            <a:ext cx="3744416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Личностно-ориентированная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7" name="Прямая со стрелкой 56"/>
          <p:cNvCxnSpPr/>
          <p:nvPr/>
        </p:nvCxnSpPr>
        <p:spPr>
          <a:xfrm>
            <a:off x="4608004" y="4149079"/>
            <a:ext cx="0" cy="12322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Users\Пользователь\Desktop\Буратино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743" y="87103"/>
            <a:ext cx="659288" cy="85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/>
          <p:cNvSpPr/>
          <p:nvPr/>
        </p:nvSpPr>
        <p:spPr>
          <a:xfrm>
            <a:off x="2770203" y="1111315"/>
            <a:ext cx="3492388" cy="1105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Интерактивные</a:t>
            </a:r>
          </a:p>
        </p:txBody>
      </p:sp>
      <p:cxnSp>
        <p:nvCxnSpPr>
          <p:cNvPr id="37" name="Прямая со стрелкой 36"/>
          <p:cNvCxnSpPr/>
          <p:nvPr/>
        </p:nvCxnSpPr>
        <p:spPr>
          <a:xfrm flipH="1" flipV="1">
            <a:off x="4600124" y="2086000"/>
            <a:ext cx="1" cy="9164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91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274638"/>
            <a:ext cx="4896544" cy="85658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Игровые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7437367" cy="468052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Игровые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технологии занимают у меня самое значительное место при реализации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коррекционной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работы. Значение использования игровых технологий при решении задач ФГОС состоит в том, что они позволяют достичь положительного эффекта. Проведение специально подобранных игр создаёт максимально благоприятные условия для развития речи детей. На своих занятиях использую дидактические, социализирующие, развивающие игры. Мной накоплен и систематизирован дидактический материал, предназначенный для работы по предупреждению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дисграфии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дислексии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 старших дошкольников. </a:t>
            </a:r>
          </a:p>
        </p:txBody>
      </p:sp>
      <p:pic>
        <p:nvPicPr>
          <p:cNvPr id="4" name="Picture 2" descr="C:\Users\Пользователь\Desktop\Буратино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9581"/>
            <a:ext cx="1440160" cy="169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07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Обучение грамоте на индивидуальных занятиях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628800"/>
            <a:ext cx="3024335" cy="3840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15545"/>
          <a:stretch/>
        </p:blipFill>
        <p:spPr>
          <a:xfrm>
            <a:off x="4283968" y="1628799"/>
            <a:ext cx="2808311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2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216024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Занятия с игрушками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не только помогают выработать правильное произношение звуков, но и развивают мелкую моторику, раскрепощают и развивают ребенка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процессе игры,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стимулируют его на речевые высказывания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2780928"/>
            <a:ext cx="2826314" cy="376841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3608" y="1964837"/>
            <a:ext cx="3456384" cy="424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4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Нейроигры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704" y="1556792"/>
            <a:ext cx="3843638" cy="512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2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6347713" cy="13208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Здоровьесберегающие технологии</a:t>
            </a:r>
            <a:r>
              <a:rPr lang="ru-RU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33" y="1340768"/>
            <a:ext cx="7581603" cy="54006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планировании и проведении коррекционных занятий учитываю возрастные и психофизиологические особенности детей.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Упражнения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направленные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здоровье-сбережение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провожу в течение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1-2 минут  в середине занятия. Применяю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дыхательную гимнастику, упражнения на развитие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общей моторики (комплексы физкультминуток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подобраны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согласно лексической теме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недели) провожу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игровой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форме.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 эти игры тоже направлены на развитие речи детей, так как любая из них требует изучения правил, запоминания текстового сопровождения, выполнение движений по тексту.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Активно использую артикуляционную, пальчиковую гимнастику, гимнастику для глаз. </a:t>
            </a:r>
          </a:p>
        </p:txBody>
      </p:sp>
      <p:pic>
        <p:nvPicPr>
          <p:cNvPr id="4" name="Picture 2" descr="C:\Users\Пользователь\Desktop\Буратино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463555"/>
            <a:ext cx="1080120" cy="139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95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332656"/>
            <a:ext cx="2911077" cy="3881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1556792"/>
            <a:ext cx="3487062" cy="464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8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Нетрадиционные техники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4726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ним относятся используемые мной: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 -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терапия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различные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массажеры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(шарики, карандаши, орехи, каштаны, мячики, аппликаторы и т.п.), 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кинезеологические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упражнения (упражнения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«Колечко», «Цепочки, «Ухо-нос», «Кулак-ребро-ладонь», «Лезгинка»);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упражнения для развития мелкой моторики и зрительно-пространственного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гнозиса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кубики, мозаики, кубики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Кооса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танграм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игрушки-головоломки и т.п.).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/>
                <a:ea typeface="Times New Roman"/>
              </a:rPr>
              <a:t>Игры с </a:t>
            </a:r>
            <a:r>
              <a:rPr lang="ru-RU" sz="24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крупами 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Times New Roman"/>
              </a:rPr>
              <a:t>развивают тактильно-кинестетическую чувствительность, мелкую моторику рук, способствуют расширению словарного запаса, развитию связной речи, помогают в изучении </a:t>
            </a:r>
            <a:r>
              <a:rPr lang="ru-RU" sz="24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букв.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Тренируя пальцы, мы оказываем мощное воздействие на работоспособность коры головного мозга, а, следовательно и на развитие речи.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72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980728"/>
            <a:ext cx="2306217" cy="5580118"/>
          </a:xfrm>
          <a:prstGeom prst="rect">
            <a:avLst/>
          </a:prstGeom>
          <a:ln w="57150">
            <a:solidFill>
              <a:srgbClr val="9999FF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046" t="6093" r="4040" b="6578"/>
          <a:stretch/>
        </p:blipFill>
        <p:spPr>
          <a:xfrm>
            <a:off x="3132711" y="1052736"/>
            <a:ext cx="3816424" cy="3003086"/>
          </a:xfrm>
          <a:prstGeom prst="rect">
            <a:avLst/>
          </a:prstGeom>
          <a:ln w="38100">
            <a:solidFill>
              <a:srgbClr val="9999FF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098" y="4429695"/>
            <a:ext cx="3746158" cy="2132141"/>
          </a:xfrm>
          <a:prstGeom prst="rect">
            <a:avLst/>
          </a:prstGeom>
          <a:ln w="38100">
            <a:solidFill>
              <a:srgbClr val="9999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71600" y="309531"/>
            <a:ext cx="4647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Кинезиологические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детей</a:t>
            </a:r>
          </a:p>
        </p:txBody>
      </p:sp>
    </p:spTree>
    <p:extLst>
      <p:ext uri="{BB962C8B-B14F-4D97-AF65-F5344CB8AC3E}">
        <p14:creationId xmlns:p14="http://schemas.microsoft.com/office/powerpoint/2010/main" val="274391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836712"/>
            <a:ext cx="3240359" cy="48245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548680"/>
            <a:ext cx="383442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8352928" cy="648072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829290"/>
            <a:ext cx="6480720" cy="6120680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itchFamily="18" charset="0"/>
              </a:rPr>
              <a:t>«Педагогика должна ориентироваться не на вчерашний, а на завтрашний день детского </a:t>
            </a:r>
            <a:r>
              <a:rPr lang="ru-RU" sz="2800" b="1" dirty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развития</a:t>
            </a:r>
            <a:r>
              <a:rPr lang="ru-RU" sz="2800" dirty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Только тогда она сумеет вызвать к жизни те процессы развития, которые сейчас лежат в зоне ближайшего развития» Л. С. Выготский.</a:t>
            </a:r>
            <a:endParaRPr lang="ru-RU" sz="2800" dirty="0" smtClean="0">
              <a:solidFill>
                <a:srgbClr val="11111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9" name="Picture 4" descr="C:\Users\Пользователь\Desktop\комп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887" y="3573016"/>
            <a:ext cx="374441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обучал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37087"/>
            <a:ext cx="3508489" cy="263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63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340768"/>
            <a:ext cx="4536504" cy="3672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208753"/>
            <a:ext cx="2952328" cy="393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3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гры с крупами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68760"/>
            <a:ext cx="2911077" cy="3881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1052736"/>
            <a:ext cx="410445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9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аглядное моделирование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7200800" cy="576064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методам наглядного моделирования относится </a:t>
            </a:r>
            <a:r>
              <a:rPr lang="ru-RU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мнемотехника.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Мнемотехника – это совокупность правил и приёмов, облегчающих процесс запоминания. </a:t>
            </a:r>
            <a:r>
              <a:rPr lang="ru-RU" sz="3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Модели позволяют 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детям легко запомнить информацию и применять её в практической деятельности. </a:t>
            </a:r>
            <a:r>
              <a:rPr lang="ru-RU" sz="3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ним относятся:</a:t>
            </a:r>
          </a:p>
          <a:p>
            <a:pPr algn="just"/>
            <a:r>
              <a:rPr lang="ru-RU" sz="3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Опорные 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картинки (предметные картинки, сюжетные картинки, серии сюжетных картинок. Их </a:t>
            </a:r>
            <a:r>
              <a:rPr lang="ru-RU" sz="3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использую 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ознакомления с предметами, составления рассказа, рассказа-описания)</a:t>
            </a:r>
          </a:p>
          <a:p>
            <a:r>
              <a:rPr lang="ru-RU" sz="3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Схемы (использую при заучивании).</a:t>
            </a:r>
            <a:endParaRPr lang="ru-RU" sz="3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Мнемотаблицы</a:t>
            </a:r>
            <a:r>
              <a:rPr lang="ru-RU" sz="3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особенно 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эффективны при обучении пересказу, составлении рассказов, заучивании стихотворений.</a:t>
            </a:r>
          </a:p>
          <a:p>
            <a:r>
              <a:rPr lang="ru-RU" sz="3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Карточки-символы</a:t>
            </a:r>
            <a:endParaRPr lang="ru-RU" sz="3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Различные реальные мелкие предметы 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т. д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Пользователь\Desktop\Буратино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899992"/>
            <a:ext cx="1400615" cy="180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40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70609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Сенсорно-графические схемы цепного рассказывания по методике </a:t>
            </a:r>
            <a:r>
              <a:rPr lang="ru-RU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В.К.Воробьевой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4164008" cy="52565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44869"/>
            <a:ext cx="395909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658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Предметно-схематическая модель составления описательных рассказов по игрушке </a:t>
            </a:r>
            <a:r>
              <a:rPr 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ТкаченкоТ.А.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формировании пассивного словаря желательно использовать предметные и сюжетные картинки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 descr="C:\Users\Пользователь\Desktop\Буратино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617" y="129581"/>
            <a:ext cx="775856" cy="10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t="23636" r="2576" b="9496"/>
          <a:stretch/>
        </p:blipFill>
        <p:spPr>
          <a:xfrm>
            <a:off x="251520" y="1340768"/>
            <a:ext cx="8656953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6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3816424" cy="5184576"/>
          </a:xfrm>
        </p:spPr>
        <p:txBody>
          <a:bodyPr>
            <a:normAutofit fontScale="90000"/>
          </a:bodyPr>
          <a:lstStyle/>
          <a:p>
            <a:pPr marL="45720" indent="0"/>
            <a: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Заучивание стихотворения по опорным картинкам </a:t>
            </a:r>
            <a:b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Мой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мишка</a:t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(З. Александрова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рубашку сшила мишке,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Я сошью ему штанишки,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Надо к ним карман пришить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 конфетку положить.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8" t="7286" r="2428" b="7000"/>
          <a:stretch/>
        </p:blipFill>
        <p:spPr bwMode="auto">
          <a:xfrm>
            <a:off x="4211960" y="692696"/>
            <a:ext cx="482453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54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Обучение связному рассказыванию</a:t>
            </a:r>
            <a:b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 алгоритму мнемотаблиц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772816"/>
            <a:ext cx="2091832" cy="45365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412776"/>
            <a:ext cx="2419192" cy="524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9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нформационно-коммуникационные технологии. 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7776864" cy="54006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настоящее время уже невозможно себе представить развитие современного общества и производства без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ИКТ. Сегодня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ИКТ начинают занимать свою нишу и 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-образовательном пространстве ДОУ. Это позволяет: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предъявлять информацию на экране монитора в игровой форме, что вызывает у детей огромный интерес, так как это отвечает основному виду деятельности дошкольника –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ярко, образно, в доступной дошкольникам форме преподнести новый материал, что соответствует наглядно-образному мышлению детей дошкольного возраста;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привлечь внимание детей движением, звуком, мультипликацией;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поощрять детей при решении проблемной задачи, используя возможности учебной программы, что является стимулом для развития их познавательной активности;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-развивать у дошкольников исследовательское поведение;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расширять творческие возможности самого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педагога, так как позволяет самому использовать интернет ресурсы для создания тематических презентаций, картотек, систематизации материала.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18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Электронные образовательные ресурсы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964488" cy="583264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имею и пополняю картотеку на автоматизацию звуков;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чтобы сделать работу более эффективной и более активной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использую на занятиях по постановке звуков, развитию речи и обучению грамоте интерактивные игры: «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Гарфилд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«Маленький искатель в кукольном театре», на дисках: «Речевой экспресс», «Учимся говорить правильно» –игры на неречевые звуки, звукоподражание, звукопроизношение, развитие связной речи; «Конструктор картинок». Имею значительное количество игровых презентаций по многим лексическим темам: «Деревья», «Фрукты», «Овощи», «Дикие и домашние животные», «Птицы», «Насекомые» и т.д. Некоторые тематические презентации создала сама.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текущий год я стала активным пользователем портала «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Мерсибо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      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Пользователь\Desktop\ком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661248"/>
            <a:ext cx="1820661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64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0SFB-YBl9SU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75656" y="1930400"/>
            <a:ext cx="4956043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5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ФГОС ДОУ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9389" y="1772816"/>
            <a:ext cx="6733015" cy="4525963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Calibri"/>
                <a:cs typeface="Times New Roman" pitchFamily="18" charset="0"/>
              </a:rPr>
              <a:t>В Федеральном Государственном Стандарте </a:t>
            </a:r>
            <a:r>
              <a:rPr lang="ru-RU" sz="2400" dirty="0" smtClean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ДОУ </a:t>
            </a:r>
            <a:r>
              <a:rPr lang="ru-RU" sz="2400" dirty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r>
              <a:rPr lang="ru-RU" sz="2400" i="1" dirty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Речевое развитие</a:t>
            </a:r>
            <a:r>
              <a:rPr lang="ru-RU" sz="2400" i="1" dirty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</a:t>
            </a:r>
            <a:r>
              <a:rPr lang="ru-RU" sz="2400" dirty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выделено как основная 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образовательная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область</a:t>
            </a:r>
            <a:r>
              <a:rPr lang="ru-RU" sz="2400" b="1" dirty="0" smtClean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Речь является основанием для развития всех остальных видов детской деятельности: общения, познания, познавательно-исследовательской и даже игровой. </a:t>
            </a:r>
            <a:r>
              <a:rPr lang="ru-RU" sz="2400" dirty="0" smtClean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связи с этим, непосредственно само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речевое развитие детей должно быть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актуальным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в работе всех педагогов ДОУ.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" name="Picture 2" descr="C:\Users\Пользователь\Desktop\Буратино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89" y="404664"/>
            <a:ext cx="1416846" cy="164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60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Вывод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0106" y="1846008"/>
            <a:ext cx="6626697" cy="38807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Таким образом, задача не только учителя-логопеда, а и всех педагогов состоит в том, чтобы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создать условия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каждому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ребенку для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практического овладения разговорной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речью,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выбрать такие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оптимальные технологии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методы и приемы обучения, которые позволили бы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ему проявить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свою речевую активность,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совершенствовать  умения и навыки звукопроизношения в процессе коммуникации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Пользователь\Desktop\Буратино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653136"/>
            <a:ext cx="1656184" cy="192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09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Спасибо за внимание!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930563"/>
            <a:ext cx="3881437" cy="3881437"/>
          </a:xfrm>
        </p:spPr>
      </p:pic>
    </p:spTree>
    <p:extLst>
      <p:ext uri="{BB962C8B-B14F-4D97-AF65-F5344CB8AC3E}">
        <p14:creationId xmlns:p14="http://schemas.microsoft.com/office/powerpoint/2010/main" val="298773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64" y="404664"/>
            <a:ext cx="7726488" cy="63408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Определение речи и речевого развития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7452320" cy="5112568"/>
          </a:xfrm>
        </p:spPr>
        <p:txBody>
          <a:bodyPr>
            <a:normAutofit fontScale="85000" lnSpcReduction="20000"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Речь – это сложная форма общения коммуникативной деятельности людей, способность формулирования и формирования мысли посредством языка.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Речь – это индивидуальный психический процесс, поэтому темп освоения языка, качество речи будет зависеть от состояния и индивидуальных особенностей речевого аппарата ребенка, особенностей развития всех его психических функций.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речи – это творческий процесс овладения речью: средствами языка (фонетикой, лексикой, грамматикой, культурой речи, стилями) и механизмами речи – её восприятия и выражения своих мыслей.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51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1584176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Основная цель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устной речи и навыков речевого общения с окружающими на основе овладения литературным языком</a:t>
            </a: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52536" y="1556792"/>
            <a:ext cx="9036496" cy="5184576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 речевого развития в ФГОС ДО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564904"/>
            <a:ext cx="2304256" cy="151216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Овладение речью как средством общения и культуры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2564904"/>
            <a:ext cx="1728192" cy="151216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Обогащение активного словаря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99992" y="2564904"/>
            <a:ext cx="2880320" cy="151216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 связной, грамматически правильной диалогической и монологической ре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96336" y="2564904"/>
            <a:ext cx="1440160" cy="151216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речевого творчества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4653136"/>
            <a:ext cx="2664296" cy="187220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звуковой аналитико-синтетической активности как предпосылки обучения грамоте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4653136"/>
            <a:ext cx="3024336" cy="187220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Знакомство с книжной культурой, детской литературой, понимание на слух текстов различных жанров детской литературы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79704" y="4660514"/>
            <a:ext cx="2664296" cy="18648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звуковой и интонационной культуры речи, фонематического слуха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Users\Пользователь\Desktop\Буратино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39131"/>
            <a:ext cx="775856" cy="10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42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92211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работы по </a:t>
            </a:r>
            <a:b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развитию речи детей в ДОУ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5814587"/>
              </p:ext>
            </p:extLst>
          </p:nvPr>
        </p:nvGraphicFramePr>
        <p:xfrm>
          <a:off x="179388" y="1268413"/>
          <a:ext cx="8785225" cy="5256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Пользователь\Desktop\Буратино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6105"/>
            <a:ext cx="936104" cy="113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11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7524328" cy="132080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НАИБОЛЕЕ АКТУАЛЬНЫЕ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ТЕХНОЛОГИИ В УСЛОВИЯХ РЕАЛИЗАЦИИ ТРЕБОВАНИЙ ФГОС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525658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технологии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Игровые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технологии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Информационно – коммуникационная технология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Технология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ТРИЗ, ТРИЗ-РТВ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Проектные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технологии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Педагогика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сотрудничества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Групповые 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технологии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Личностно-направленные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Мнемотехника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Пользователь\Desktop\Буратино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157192"/>
            <a:ext cx="1224136" cy="158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25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6984776" cy="187220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речевого развития детей дошкольного возраста на сегодняшний день очень актуальна, т.к. процент дошкольников с различными речевыми нарушениями остается стабильно высоким.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276872"/>
            <a:ext cx="7602267" cy="3849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с нарушениями речи – это дети, имеющие отклонения в развитии речи при нормальном слухе и сохранном интеллекте. Нарушения речи многообразны, они проявляются в нарушении произношения, грамматического строя речи, бедности словарного запаса, а также в нарушении темпа и плавности речи.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Пользователь\Desktop\Буратино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715" y="5085184"/>
            <a:ext cx="1182128" cy="152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29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Функции логопеда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7812360" cy="5145435"/>
          </a:xfrm>
        </p:spPr>
        <p:txBody>
          <a:bodyPr>
            <a:normAutofit fontScale="92500" lnSpcReduction="10000"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Изучение уровня речевых, познавательных и индивидуально-типологических особенностей детей, определение основных направлений и содержания работы с каждым из них.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правильного речевого дыхания, чувства ритма и выразительности речи, работа над просодической стороной речи.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по коррекции звукопроизношения.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овершенствование фонематического восприятия и навыков звукового анализа и синтеза слов, анализа и синтеза предложений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по коррекции слоговой структуры слова.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послогового чтения.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Пользователь\Desktop\Буратино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064229"/>
            <a:ext cx="1296144" cy="167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58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1684</TotalTime>
  <Words>1042</Words>
  <Application>Microsoft Office PowerPoint</Application>
  <PresentationFormat>Экран (4:3)</PresentationFormat>
  <Paragraphs>106</Paragraphs>
  <Slides>31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Calibri</vt:lpstr>
      <vt:lpstr>Times New Roman</vt:lpstr>
      <vt:lpstr>Trebuchet MS</vt:lpstr>
      <vt:lpstr>Wingdings 3</vt:lpstr>
      <vt:lpstr>Аспект</vt:lpstr>
      <vt:lpstr>Современные технологии в речевом развитии дошкольников</vt:lpstr>
      <vt:lpstr> </vt:lpstr>
      <vt:lpstr>       ФГОС ДОУ</vt:lpstr>
      <vt:lpstr>Определение речи и речевого развития</vt:lpstr>
      <vt:lpstr> Основная цель Формирование устной речи и навыков речевого общения с окружающими на основе овладения литературным языком. </vt:lpstr>
      <vt:lpstr>Основные направления работы по  развитию речи детей в ДОУ</vt:lpstr>
      <vt:lpstr>НАИБОЛЕЕ АКТУАЛЬНЫЕ ТЕХНОЛОГИИ В УСЛОВИЯХ РЕАЛИЗАЦИИ ТРЕБОВАНИЙ ФГОС: </vt:lpstr>
      <vt:lpstr>Проблема речевого развития детей дошкольного возраста на сегодняшний день очень актуальна, т.к. процент дошкольников с различными речевыми нарушениями остается стабильно высоким. </vt:lpstr>
      <vt:lpstr>Функции логопеда</vt:lpstr>
      <vt:lpstr>Технологии в моей работе</vt:lpstr>
      <vt:lpstr>Игровые</vt:lpstr>
      <vt:lpstr>Обучение грамоте на индивидуальных занятиях</vt:lpstr>
      <vt:lpstr>Занятия с игрушками не только помогают выработать правильное произношение звуков, но и развивают мелкую моторику, раскрепощают и развивают ребенка в процессе игры, стимулируют его на речевые высказывания</vt:lpstr>
      <vt:lpstr>Нейроигры</vt:lpstr>
      <vt:lpstr>Здоровьесберегающие технологии </vt:lpstr>
      <vt:lpstr>Презентация PowerPoint</vt:lpstr>
      <vt:lpstr>Нетрадиционные техники</vt:lpstr>
      <vt:lpstr>Презентация PowerPoint</vt:lpstr>
      <vt:lpstr>Презентация PowerPoint</vt:lpstr>
      <vt:lpstr>Презентация PowerPoint</vt:lpstr>
      <vt:lpstr>Игры с крупами</vt:lpstr>
      <vt:lpstr>Наглядное моделирование </vt:lpstr>
      <vt:lpstr>Сенсорно-графические схемы цепного рассказывания по методике В.К.Воробьевой</vt:lpstr>
      <vt:lpstr>Предметно-схематическая модель составления описательных рассказов по игрушке ТкаченкоТ.А.</vt:lpstr>
      <vt:lpstr>Заучивание стихотворения по опорным картинкам   Мой мишка (З. Александрова) Я рубашку сшила мишке, Я сошью ему штанишки, Надо к ним карман пришить И конфетку положить. </vt:lpstr>
      <vt:lpstr>Обучение связному рассказыванию  по алгоритму мнемотаблиц</vt:lpstr>
      <vt:lpstr>Информационно-коммуникационные технологии. </vt:lpstr>
      <vt:lpstr>Электронные образовательные ресурсы</vt:lpstr>
      <vt:lpstr>Презентация PowerPoint</vt:lpstr>
      <vt:lpstr> Вывод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98</cp:revision>
  <dcterms:created xsi:type="dcterms:W3CDTF">2017-11-26T16:44:01Z</dcterms:created>
  <dcterms:modified xsi:type="dcterms:W3CDTF">2021-01-31T16:58:29Z</dcterms:modified>
</cp:coreProperties>
</file>