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7"/>
  </p:notesMasterIdLst>
  <p:sldIdLst>
    <p:sldId id="292" r:id="rId2"/>
    <p:sldId id="265" r:id="rId3"/>
    <p:sldId id="325" r:id="rId4"/>
    <p:sldId id="326" r:id="rId5"/>
    <p:sldId id="328" r:id="rId6"/>
    <p:sldId id="329" r:id="rId7"/>
    <p:sldId id="330" r:id="rId8"/>
    <p:sldId id="296" r:id="rId9"/>
    <p:sldId id="327" r:id="rId10"/>
    <p:sldId id="298" r:id="rId11"/>
    <p:sldId id="299" r:id="rId12"/>
    <p:sldId id="331" r:id="rId13"/>
    <p:sldId id="332" r:id="rId14"/>
    <p:sldId id="333" r:id="rId15"/>
    <p:sldId id="316" r:id="rId16"/>
    <p:sldId id="311" r:id="rId17"/>
    <p:sldId id="306" r:id="rId18"/>
    <p:sldId id="309" r:id="rId19"/>
    <p:sldId id="310" r:id="rId20"/>
    <p:sldId id="268" r:id="rId21"/>
    <p:sldId id="272" r:id="rId22"/>
    <p:sldId id="321" r:id="rId23"/>
    <p:sldId id="320" r:id="rId24"/>
    <p:sldId id="322" r:id="rId25"/>
    <p:sldId id="32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37" autoAdjust="0"/>
    <p:restoredTop sz="94075" autoAdjust="0"/>
  </p:normalViewPr>
  <p:slideViewPr>
    <p:cSldViewPr>
      <p:cViewPr varScale="1">
        <p:scale>
          <a:sx n="91" d="100"/>
          <a:sy n="91" d="100"/>
        </p:scale>
        <p:origin x="-930" y="-102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788C3-25AC-4C9C-9C08-66A67226E79E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D6B21-BC66-4B66-A7A9-E2CA45760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6B21-BC66-4B66-A7A9-E2CA457605F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12B07-FF58-4E60-85CE-29E17916871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43" y="-3886"/>
            <a:ext cx="8793018" cy="68618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59137" cy="2169359"/>
          </a:xfrm>
          <a:noFill/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Министерство образования и науки Республики Дагестан</a:t>
            </a:r>
            <a:br>
              <a:rPr lang="ru-RU" sz="1800" b="1" dirty="0" smtClean="0"/>
            </a:br>
            <a:r>
              <a:rPr lang="ru-RU" sz="1800" b="1" dirty="0" smtClean="0"/>
              <a:t>ГОСУДАРСТВЕННОЕ БЮДЖЕТНОЕ ДОШКОЛЬНОЕ ОБРАЗОВАТЕЛЬНОЕ УЧРЕЖДЕНИЕ РЕСПУБЛИКИ ДАГЕСТАН </a:t>
            </a:r>
            <a:br>
              <a:rPr lang="ru-RU" sz="1800" b="1" dirty="0" smtClean="0"/>
            </a:br>
            <a:r>
              <a:rPr lang="ru-RU" sz="1800" b="1" dirty="0" smtClean="0"/>
              <a:t>« ДЕТСКИЙ САД № 92  «ЗВЕЗДОЧКА»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2643181"/>
            <a:ext cx="5214974" cy="128987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Кружковая театрализованная </a:t>
            </a:r>
            <a:r>
              <a:rPr lang="ru-RU" b="1" dirty="0">
                <a:solidFill>
                  <a:srgbClr val="002060"/>
                </a:solidFill>
              </a:rPr>
              <a:t>деятельность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ГБДОУ РД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3" y="4857760"/>
            <a:ext cx="2357453" cy="16312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Алигаджиева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З.М.,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воспитатель,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9254" y="214290"/>
            <a:ext cx="87281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85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28670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творческая игра. Она представляет собой разыгрывание в лицах литературных произведений ( сказок, рассказов, специально написанных инсценировок). </a:t>
            </a:r>
          </a:p>
          <a:p>
            <a:pPr algn="just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литературных произведений становятся действующими лицами, а их приключения, события жизни, изменённые детской фантазией – сюжетом игры.</a:t>
            </a:r>
          </a:p>
        </p:txBody>
      </p:sp>
      <p:pic>
        <p:nvPicPr>
          <p:cNvPr id="6" name="Рисунок 5" descr="bestgif_narod_ru_1413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01" y="90872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https://cs6.livemaster.ru/storage/a6/bc/2805b805ce4ca58e7dd5b6b991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286256"/>
            <a:ext cx="3143272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001056" cy="35719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Дружба </a:t>
            </a:r>
            <a:r>
              <a:rPr lang="ru-RU" sz="2700" dirty="0" smtClean="0"/>
              <a:t>между народами- самое дорогое и великое богатство Дагестана.  Она построена и веками держится на прочной основе, имя которой  - </a:t>
            </a:r>
            <a:r>
              <a:rPr lang="ru-RU" sz="2700" dirty="0" smtClean="0"/>
              <a:t>Дагестанская </a:t>
            </a:r>
            <a:r>
              <a:rPr lang="ru-RU" sz="2700" dirty="0" smtClean="0"/>
              <a:t>К</a:t>
            </a:r>
            <a:r>
              <a:rPr lang="ru-RU" sz="2700" dirty="0" smtClean="0"/>
              <a:t>ультура</a:t>
            </a:r>
            <a:r>
              <a:rPr lang="ru-RU" sz="2700" dirty="0" smtClean="0"/>
              <a:t>.</a:t>
            </a:r>
            <a:br>
              <a:rPr lang="ru-RU" sz="2700" dirty="0" smtClean="0"/>
            </a:br>
            <a:r>
              <a:rPr lang="ru-RU" sz="2700" dirty="0" smtClean="0"/>
              <a:t>Народы Дагестана имеют удивительно богатую культуру.</a:t>
            </a:r>
            <a:br>
              <a:rPr lang="ru-RU" sz="2700" dirty="0" smtClean="0"/>
            </a:br>
            <a:r>
              <a:rPr lang="ru-RU" sz="2700" dirty="0" smtClean="0"/>
              <a:t>Культура помогает дружить семьями, родами, аулами, народами. Культура учит соблюдать добрые традиции дагестанского народа. </a:t>
            </a:r>
            <a:br>
              <a:rPr lang="ru-RU" sz="2700" dirty="0" smtClean="0"/>
            </a:br>
            <a:r>
              <a:rPr lang="ru-RU" sz="2700" dirty="0" smtClean="0"/>
              <a:t>        Культура </a:t>
            </a:r>
            <a:r>
              <a:rPr lang="ru-RU" sz="2700" dirty="0" smtClean="0"/>
              <a:t>Дагестана – это слово и дело настоящего </a:t>
            </a:r>
            <a:r>
              <a:rPr lang="ru-RU" sz="2700" dirty="0" smtClean="0"/>
              <a:t>дагестанца</a:t>
            </a:r>
            <a:r>
              <a:rPr lang="ru-RU" sz="2700" b="1" dirty="0" smtClean="0"/>
              <a:t>. </a:t>
            </a:r>
            <a:r>
              <a:rPr lang="ru-RU" sz="2700" dirty="0" smtClean="0"/>
              <a:t>Именно с основами культурных традиций и начинается театрализованная игра и закладывается фундамент развития младшего дошкольника.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4500570"/>
            <a:ext cx="5000660" cy="2214578"/>
          </a:xfrm>
          <a:prstGeom prst="rect">
            <a:avLst/>
          </a:prstGeom>
        </p:spPr>
      </p:pic>
      <p:pic>
        <p:nvPicPr>
          <p:cNvPr id="5" name="Рисунок 4" descr="bestgif_narod_ru_1413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bestgif_narod_ru_1413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48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99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театра в детском саду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9120"/>
            <a:ext cx="684076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масок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бибабо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альчиковый театр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конусный театр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 из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квилинга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матрёшек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 игрушек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 теней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 эмоций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платочные куклы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настольные театры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756" y="3789040"/>
            <a:ext cx="7620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76724"/>
            <a:ext cx="936104" cy="2857500"/>
          </a:xfrm>
          <a:prstGeom prst="rect">
            <a:avLst/>
          </a:prstGeom>
        </p:spPr>
      </p:pic>
      <p:pic>
        <p:nvPicPr>
          <p:cNvPr id="32770" name="Picture 2" descr="https://s3.nat-geo.ru/images/2019/5/16/87ddd324813f4691b7de03aa48d67864.max-2500x1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000108"/>
            <a:ext cx="2857520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76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219200" y="3048000"/>
            <a:ext cx="640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Настольный  театр</a:t>
            </a:r>
          </a:p>
        </p:txBody>
      </p:sp>
      <p:pic>
        <p:nvPicPr>
          <p:cNvPr id="24579" name="Picture 3" descr="C:\Users\надежда\Desktop\виды театра\20140410_180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:\Users\надежда\Desktop\виды театра\IMG_20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C:\Users\надежда\Desktop\виды театра\20140411_1638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88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C:\Users\надежда\Desktop\виды театра\20140407_1708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886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646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надежда\Desktop\виды театра\20140411_163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WordArt 9"/>
          <p:cNvSpPr>
            <a:spLocks noChangeArrowheads="1" noChangeShapeType="1" noTextEdit="1"/>
          </p:cNvSpPr>
          <p:nvPr/>
        </p:nvSpPr>
        <p:spPr bwMode="auto">
          <a:xfrm>
            <a:off x="685800" y="2819400"/>
            <a:ext cx="3352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3" descr="C:\Users\надежда\Desktop\виды театра\20140410_172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WordArt 11"/>
          <p:cNvSpPr>
            <a:spLocks noChangeArrowheads="1" noChangeShapeType="1" noTextEdit="1"/>
          </p:cNvSpPr>
          <p:nvPr/>
        </p:nvSpPr>
        <p:spPr bwMode="auto">
          <a:xfrm flipH="1">
            <a:off x="5105400" y="2590800"/>
            <a:ext cx="7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БИ-БА-БО</a:t>
            </a:r>
          </a:p>
        </p:txBody>
      </p:sp>
      <p:sp>
        <p:nvSpPr>
          <p:cNvPr id="26630" name="Текст 16"/>
          <p:cNvSpPr>
            <a:spLocks noGrp="1"/>
          </p:cNvSpPr>
          <p:nvPr>
            <p:ph type="body" idx="1"/>
          </p:nvPr>
        </p:nvSpPr>
        <p:spPr>
          <a:xfrm>
            <a:off x="685800" y="2667000"/>
            <a:ext cx="3581400" cy="609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Конусный театр</a:t>
            </a:r>
          </a:p>
        </p:txBody>
      </p:sp>
      <p:sp>
        <p:nvSpPr>
          <p:cNvPr id="26631" name="Содержимое 17"/>
          <p:cNvSpPr>
            <a:spLocks noGrp="1"/>
          </p:cNvSpPr>
          <p:nvPr>
            <p:ph sz="half" idx="2"/>
          </p:nvPr>
        </p:nvSpPr>
        <p:spPr>
          <a:xfrm>
            <a:off x="609600" y="5867400"/>
            <a:ext cx="3505200" cy="5334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mtClean="0"/>
              <a:t>Театр из квилинга</a:t>
            </a:r>
          </a:p>
        </p:txBody>
      </p:sp>
      <p:sp>
        <p:nvSpPr>
          <p:cNvPr id="26632" name="Текст 18"/>
          <p:cNvSpPr>
            <a:spLocks noGrp="1"/>
          </p:cNvSpPr>
          <p:nvPr>
            <p:ph type="body" sz="quarter" idx="3"/>
          </p:nvPr>
        </p:nvSpPr>
        <p:spPr>
          <a:xfrm>
            <a:off x="5181600" y="609600"/>
            <a:ext cx="3505200" cy="609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Театр матрёшек</a:t>
            </a:r>
          </a:p>
        </p:txBody>
      </p:sp>
      <p:sp>
        <p:nvSpPr>
          <p:cNvPr id="26633" name="Содержимое 19"/>
          <p:cNvSpPr>
            <a:spLocks noGrp="1"/>
          </p:cNvSpPr>
          <p:nvPr>
            <p:ph sz="quarter" idx="4"/>
          </p:nvPr>
        </p:nvSpPr>
        <p:spPr>
          <a:xfrm>
            <a:off x="5257800" y="5943600"/>
            <a:ext cx="3429000" cy="457200"/>
          </a:xfrm>
        </p:spPr>
        <p:txBody>
          <a:bodyPr/>
          <a:lstStyle/>
          <a:p>
            <a:pPr marL="265113" indent="-265113" algn="ctr">
              <a:buFont typeface="Wingdings 2" panose="05020102010507070707" pitchFamily="18" charset="2"/>
              <a:buChar char=""/>
            </a:pPr>
            <a:r>
              <a:rPr lang="ru-RU" smtClean="0"/>
              <a:t>Театр игрушек</a:t>
            </a:r>
          </a:p>
        </p:txBody>
      </p:sp>
      <p:pic>
        <p:nvPicPr>
          <p:cNvPr id="26634" name="Picture 4" descr="C:\Users\надежда\Desktop\виды театра\20140410_171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5" descr="C:\Users\надежда\Desktop\виды театра\20140410_1715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810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Прямоугольник 11"/>
          <p:cNvSpPr>
            <a:spLocks noChangeArrowheads="1"/>
          </p:cNvSpPr>
          <p:nvPr/>
        </p:nvSpPr>
        <p:spPr bwMode="auto">
          <a:xfrm>
            <a:off x="838200" y="59436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>
                <a:solidFill>
                  <a:schemeClr val="tx1"/>
                </a:solidFill>
                <a:latin typeface="Arial Black" panose="020B0A04020102020204" pitchFamily="34" charset="0"/>
              </a:rPr>
              <a:t>Театр из квилинга</a:t>
            </a:r>
          </a:p>
        </p:txBody>
      </p:sp>
      <p:sp>
        <p:nvSpPr>
          <p:cNvPr id="26637" name="Прямоугольник 12"/>
          <p:cNvSpPr>
            <a:spLocks noChangeArrowheads="1"/>
          </p:cNvSpPr>
          <p:nvPr/>
        </p:nvSpPr>
        <p:spPr bwMode="auto">
          <a:xfrm>
            <a:off x="5486400" y="3657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>
                <a:solidFill>
                  <a:schemeClr val="tx1"/>
                </a:solidFill>
                <a:latin typeface="Arial Black" panose="020B0A04020102020204" pitchFamily="34" charset="0"/>
              </a:rPr>
              <a:t>Театр на палочке</a:t>
            </a:r>
          </a:p>
        </p:txBody>
      </p:sp>
    </p:spTree>
    <p:extLst>
      <p:ext uri="{BB962C8B-B14F-4D97-AF65-F5344CB8AC3E}">
        <p14:creationId xmlns:p14="http://schemas.microsoft.com/office/powerpoint/2010/main" xmlns="" val="375726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AutoShape 9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58" name="AutoShape 11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59" name="AutoShape 13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60" name="AutoShape 15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500042"/>
            <a:ext cx="37147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user\Desktop\image-10-02-21-02-23-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857628"/>
            <a:ext cx="3786214" cy="2571768"/>
          </a:xfrm>
          <a:prstGeom prst="rect">
            <a:avLst/>
          </a:prstGeom>
          <a:noFill/>
        </p:spPr>
      </p:pic>
      <p:pic>
        <p:nvPicPr>
          <p:cNvPr id="4099" name="Picture 3" descr="C:\Users\user\Downloads\image-10-02-21-02-23-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0042"/>
            <a:ext cx="3643338" cy="2714644"/>
          </a:xfrm>
          <a:prstGeom prst="rect">
            <a:avLst/>
          </a:prstGeom>
          <a:noFill/>
        </p:spPr>
      </p:pic>
      <p:pic>
        <p:nvPicPr>
          <p:cNvPr id="4101" name="Picture 5" descr="C:\Users\user\Downloads\image-10-02-21-02-23-6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714752"/>
            <a:ext cx="3429024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021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9120"/>
            <a:ext cx="68407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6056" y="2996952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/>
              <a:t>Платочная кукла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71835" y="6381328"/>
            <a:ext cx="3416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кукол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марионеток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image-10-02-21-01-16-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000504"/>
            <a:ext cx="3571900" cy="2643206"/>
          </a:xfrm>
          <a:prstGeom prst="rect">
            <a:avLst/>
          </a:prstGeom>
          <a:noFill/>
        </p:spPr>
      </p:pic>
      <p:pic>
        <p:nvPicPr>
          <p:cNvPr id="1027" name="Picture 3" descr="C:\Users\user\Desktop\image-10-02-21-01-16-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8604"/>
            <a:ext cx="3429024" cy="3203581"/>
          </a:xfrm>
          <a:prstGeom prst="rect">
            <a:avLst/>
          </a:prstGeom>
          <a:noFill/>
        </p:spPr>
      </p:pic>
      <p:pic>
        <p:nvPicPr>
          <p:cNvPr id="1028" name="Picture 4" descr="C:\Users\user\Desktop\image-10-02-21-01-1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66"/>
            <a:ext cx="4000528" cy="3286148"/>
          </a:xfrm>
          <a:prstGeom prst="rect">
            <a:avLst/>
          </a:prstGeom>
          <a:noFill/>
        </p:spPr>
      </p:pic>
      <p:pic>
        <p:nvPicPr>
          <p:cNvPr id="1029" name="Picture 5" descr="C:\Users\user\Downloads\image-10-02-21-02-23-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857628"/>
            <a:ext cx="3929058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29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260648"/>
            <a:ext cx="8640960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60649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уголка театрализованной деятельности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330685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организованы уголки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театрализованных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представлений, спектаклей. В них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отводится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режиссёрских игр с пальчиковым,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настольным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театром.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уголке располагаются: </a:t>
            </a:r>
          </a:p>
          <a:p>
            <a:pPr lvl="1"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театров: бибабо,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театр, театр масок, пальчиковый, конусный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реквизит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разыгрывания сценок и спектаклей: набор кукол, ширмы для кукольного театра, костюмы, элементы костюмов, маски;</a:t>
            </a:r>
          </a:p>
          <a:p>
            <a:pPr lvl="1">
              <a:lnSpc>
                <a:spcPct val="8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различных игровых позиций: театральный реквизит,  декорации, сценарии, книги, образцы музыкальных произведений, афиши, касса, билеты, карандаши, краски, клей, виды бумаги, природный материал.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30118"/>
            <a:ext cx="1296144" cy="26041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250022" flipH="1">
            <a:off x="7206910" y="4449848"/>
            <a:ext cx="1931522" cy="21646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49042">
            <a:off x="-83437" y="913494"/>
            <a:ext cx="1991882" cy="14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2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уголки в группах детского сада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92 «Звездочка»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2696"/>
            <a:ext cx="3397932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466" y="692696"/>
            <a:ext cx="3683901" cy="3651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219" y="3861048"/>
            <a:ext cx="4492827" cy="3129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136" y="1121806"/>
            <a:ext cx="3211695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3861048"/>
            <a:ext cx="4304785" cy="3002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5145" y="3473904"/>
            <a:ext cx="714375" cy="790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686" y="999926"/>
            <a:ext cx="714375" cy="790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6420" y="3869192"/>
            <a:ext cx="714375" cy="790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3" y="5806740"/>
            <a:ext cx="714375" cy="790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2855" y="3580929"/>
            <a:ext cx="7143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2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3" y="1858"/>
            <a:ext cx="5014569" cy="3535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2073" y="-22580"/>
            <a:ext cx="4032448" cy="2947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4546" y="2774082"/>
            <a:ext cx="4932040" cy="4083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326587"/>
            <a:ext cx="4355976" cy="3741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8602" y="2691634"/>
            <a:ext cx="714375" cy="790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4390" y="3721874"/>
            <a:ext cx="714375" cy="790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469" y="2634911"/>
            <a:ext cx="714375" cy="790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5199" y="404664"/>
            <a:ext cx="714375" cy="790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32" y="3141808"/>
            <a:ext cx="714375" cy="790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7358" y="6033821"/>
            <a:ext cx="714375" cy="790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3334" y="6067425"/>
            <a:ext cx="7143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15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908720"/>
            <a:ext cx="3818467" cy="429828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– это волшебный мир ! Он дает  уроки красоты , морали и нравственности .А чем он богаче , тем успешнее идет развитие духовного мира детей»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9" y="4721662"/>
            <a:ext cx="360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Б.М.Теплов- советский психолог</a:t>
            </a:r>
            <a:endParaRPr lang="ru-RU" sz="2800" dirty="0"/>
          </a:p>
        </p:txBody>
      </p:sp>
      <p:pic>
        <p:nvPicPr>
          <p:cNvPr id="47106" name="Picture 2" descr="https://www.eduspb.com/public/img/biography/t/teplov_ib_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8359" b="18359"/>
          <a:stretch>
            <a:fillRect/>
          </a:stretch>
        </p:blipFill>
        <p:spPr bwMode="auto">
          <a:xfrm>
            <a:off x="838200" y="836612"/>
            <a:ext cx="3565525" cy="3735395"/>
          </a:xfrm>
          <a:prstGeom prst="rect">
            <a:avLst/>
          </a:prstGeom>
          <a:noFill/>
        </p:spPr>
      </p:pic>
      <p:pic>
        <p:nvPicPr>
          <p:cNvPr id="8" name="Рисунок 7" descr="bestgif_narod_ru_1413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643314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7" y="6178455"/>
            <a:ext cx="4465387" cy="723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6134100"/>
            <a:ext cx="4465387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2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39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 для ряженья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857250"/>
            <a:ext cx="8568952" cy="5884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3" y="2931368"/>
            <a:ext cx="228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6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45624" cy="32930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жизнь детей насыщена игрой. Каждый ребенок хочет сыграть свою роль. Основная моя цель- научить ребенка играть, брать на себя роль и действовать, вместе с тем помогая ему приобретать жизненный опыт, - все это помогает осуществить театр.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4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"</a:t>
            </a: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2714620"/>
            <a:ext cx="5786478" cy="37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8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1608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  <a:cs typeface="Microsoft New Tai Lue" panose="020B0502040204020203" pitchFamily="34" charset="0"/>
              </a:rPr>
              <a:t>Сказка </a:t>
            </a: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  <a:cs typeface="Microsoft New Tai Lue" panose="020B0502040204020203" pitchFamily="34" charset="0"/>
              </a:rPr>
              <a:t>«Мы спасаем Колобка"</a:t>
            </a: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  <a:cs typeface="Microsoft New Tai Lue" panose="020B0502040204020203" pitchFamily="34" charset="0"/>
              </a:rPr>
              <a:t/>
            </a:r>
            <a:b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  <a:cs typeface="Microsoft New Tai Lue" panose="020B0502040204020203" pitchFamily="34" charset="0"/>
              </a:rPr>
            </a:br>
            <a:r>
              <a:rPr lang="ru-RU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/>
                <a:cs typeface="Microsoft New Tai Lue" panose="020B0502040204020203" pitchFamily="34" charset="0"/>
              </a:rPr>
              <a:t>(на дагестанский лад)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Microsoft New Tai Lue" panose="020B0502040204020203" pitchFamily="34" charset="0"/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142984"/>
            <a:ext cx="6643734" cy="52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78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7776864" cy="17281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образовательный процесс выстраиваю с учетом рекомендаций: Лыковой И. А.  Родиной М. И. 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Гамидовой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Э. М. 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Шипуновой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 А. 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Бартковского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А. И.</a:t>
            </a:r>
            <a:endParaRPr lang="ru-RU" sz="2400" b="1" kern="0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996952"/>
            <a:ext cx="7848872" cy="3240360"/>
          </a:xfrm>
        </p:spPr>
        <p:txBody>
          <a:bodyPr>
            <a:normAutofit/>
          </a:bodyPr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619250" y="981075"/>
            <a:ext cx="5832475" cy="13684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2400" b="1" kern="0" dirty="0">
              <a:solidFill>
                <a:schemeClr val="tx2"/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785818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283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1298121204_jgbokjdcqwswqxr.jpeg"/>
          <p:cNvPicPr>
            <a:picLocks noChangeAspect="1"/>
          </p:cNvPicPr>
          <p:nvPr/>
        </p:nvPicPr>
        <p:blipFill>
          <a:blip r:embed="rId2" cstate="print"/>
          <a:srcRect b="6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2285992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Театр –это волшебный мир. Он дает уроки красоты, морали и нравственности. А чем они богаче, тем успешнее идет развитие духовного мира детей…»</a:t>
            </a:r>
          </a:p>
          <a:p>
            <a:r>
              <a:rPr lang="ru-RU" sz="2800" b="1" dirty="0" smtClean="0"/>
              <a:t>(Б.М. Теплов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857496"/>
            <a:ext cx="1928826" cy="3286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2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1298121204_jgbokjdcqwswqxr.jpeg"/>
          <p:cNvPicPr>
            <a:picLocks noChangeAspect="1"/>
          </p:cNvPicPr>
          <p:nvPr/>
        </p:nvPicPr>
        <p:blipFill>
          <a:blip r:embed="rId2" cstate="print"/>
          <a:srcRect b="6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95736" y="2132856"/>
            <a:ext cx="4661854" cy="28623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+mn-cs"/>
              </a:rPr>
              <a:t>Спасибо </a:t>
            </a:r>
          </a:p>
          <a:p>
            <a:pPr algn="ctr">
              <a:defRPr/>
            </a:pPr>
            <a:r>
              <a:rPr lang="ru-RU" sz="6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+mn-cs"/>
              </a:rPr>
              <a:t>за </a:t>
            </a:r>
          </a:p>
          <a:p>
            <a:pPr algn="ctr">
              <a:defRPr/>
            </a:pPr>
            <a:r>
              <a:rPr lang="ru-RU" sz="6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+mn-cs"/>
              </a:rPr>
              <a:t>внимание!</a:t>
            </a:r>
          </a:p>
        </p:txBody>
      </p:sp>
      <p:pic>
        <p:nvPicPr>
          <p:cNvPr id="7" name="Picture 2" descr="&amp;YAcy;&amp;gcy;&amp;ocy;&amp;dcy;&amp;ycy; &amp;gcy;&amp;ocy;&amp;dcy;&amp;zhcy;&amp;icy; &amp;kcy;&amp;acy;&amp;rcy;&amp;tcy;&amp;icy;&amp;ncy;&amp;kcy;&amp;icy; &amp;kcy; &amp;pcy;&amp;rcy;&amp;ocy;&amp;iecy;&amp;kcy;&amp;tcy;&amp;ucy; &amp;pcy;&amp;ocy; &amp;tcy;&amp;iecy;&amp;acy;&amp;tcy;&amp;rcy;&amp;acy;&amp;lcy;&amp;softcy;&amp;ncy;&amp;ocy;&amp;jcy; &amp;dcy;&amp;iecy;&amp;yacy;&amp;tcy;&amp;iecy;&amp;lcy;&amp;softcy;&amp;ncy;&amp;ocy;&amp;scy;&amp;tcy;&amp;icy; &amp;KHcy;&amp;ucy;&amp;dcy;&amp;iecy;&amp;iecy;&amp;mcy; &amp;vcy;&amp;mcy;&amp;iecy;&amp;scy;&amp;tcy;&amp;iecy;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94" y="4607674"/>
            <a:ext cx="2002242" cy="22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614" y="4607674"/>
            <a:ext cx="952500" cy="1143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365" y="4255980"/>
            <a:ext cx="952500" cy="1143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355" y="4827480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4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9"/>
            <a:ext cx="8640960" cy="7207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актуальность программы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Программа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театральному искусству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региональным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уклоном,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Джигетенок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,с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младшего возраста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активизировать процесс формирования нравственных начал у ребенка через работу и в качестве самодеятельного исполнителя, и в качестве активного театрального зрителя. Это, в свою очередь, способствует саморазвитию личности ребенка, обогащает его духовный и нравственный мир, формирует активную жизненную позицию.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собрала и систематизировала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театрально-игровой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направленной на развитие речевого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аппарата, фантазии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воображения 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младшего возраста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овладение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общения, коллективного творчества, уверенности в себе.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ФГОС реализуются задачи ориентированные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социализацию и индивидуализацию развития личности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возраста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 ребенка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сверстниками,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развивать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качества личности,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учиться толерантности, любовь к своей родине с самого младшего возраста –все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 делает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актуальной на сегодняшний день.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9" y="6178455"/>
            <a:ext cx="4640238" cy="72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7" y="6178455"/>
            <a:ext cx="4465387" cy="723900"/>
          </a:xfrm>
          <a:prstGeom prst="rect">
            <a:avLst/>
          </a:prstGeom>
        </p:spPr>
      </p:pic>
      <p:pic>
        <p:nvPicPr>
          <p:cNvPr id="41986" name="Picture 2" descr="http://i.mycdn.me/videoPreview?id=5698094445&amp;type=47&amp;idx=30&amp;tkn=xWwH_UYg7qJuspSB0zjo13c5NgM&amp;i=1&amp;fn=external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4071942"/>
            <a:ext cx="2000264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879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14356"/>
            <a:ext cx="8640960" cy="542928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кружковой работы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детей  уважения к традициям и обычаям разных народов нашей Республики.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-Формировать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социально-личностные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качества;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-Развивать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двигательные способности, ловкость, подвижность;</a:t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-Развивать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умение пользоваться разнообразными жестами;                                                 </a:t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-Знакомство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детей с дагестанскими обычаями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гостеприимства. </a:t>
            </a: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задачами кружкового объединения являются: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развивать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зрительное и слуховое внимание,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наблюдательность, учить развивать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согласовывать свои действия с другими детьми, толерантности;</a:t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-Научить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интонациями, выражающими основные чувства;</a:t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</a:t>
            </a:r>
            <a: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интереса к истории своего родного края. </a:t>
            </a:r>
            <a:br>
              <a:rPr lang="ru-RU" sz="2200" b="0" cap="non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ndara"/>
              </a:rPr>
            </a:b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6748" y="315668"/>
            <a:ext cx="838200" cy="876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9991" y="315668"/>
            <a:ext cx="838200" cy="876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3234" y="315668"/>
            <a:ext cx="838200" cy="876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9938" y="315668"/>
            <a:ext cx="838200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5373" y="322207"/>
            <a:ext cx="838200" cy="876300"/>
          </a:xfrm>
          <a:prstGeom prst="rect">
            <a:avLst/>
          </a:prstGeom>
        </p:spPr>
      </p:pic>
      <p:pic>
        <p:nvPicPr>
          <p:cNvPr id="50184" name="Picture 8" descr="https://i.pinimg.com/originals/ca/a0/1f/caa01f037a8f6dd205444d2368bc05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571528"/>
            <a:ext cx="9143999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2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640960" cy="1512168"/>
          </a:xfrm>
        </p:spPr>
        <p:txBody>
          <a:bodyPr>
            <a:normAutofit/>
          </a:bodyPr>
          <a:lstStyle/>
          <a:p>
            <a:pPr algn="l"/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6597352"/>
            <a:ext cx="8136904" cy="214928"/>
          </a:xfrm>
        </p:spPr>
        <p:txBody>
          <a:bodyPr>
            <a:noAutofit/>
          </a:bodyPr>
          <a:lstStyle/>
          <a:p>
            <a:endParaRPr lang="ru-RU" sz="3600" dirty="0"/>
          </a:p>
        </p:txBody>
      </p:sp>
      <p:pic>
        <p:nvPicPr>
          <p:cNvPr id="39942" name="Picture 6" descr="https://img2.freepng.ru/20180330/qke/kisspng-islamic-calligraphy-ornament-picture-frames-batik-5abe4206831fe6.48368796152241818253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7572428" cy="1214421"/>
          </a:xfrm>
          <a:prstGeom prst="rect">
            <a:avLst/>
          </a:prstGeom>
          <a:noFill/>
        </p:spPr>
      </p:pic>
      <p:pic>
        <p:nvPicPr>
          <p:cNvPr id="39944" name="Picture 8" descr="https://img2.freepng.ru/20180330/qke/kisspng-islamic-calligraphy-ornament-picture-frames-batik-5abe4206831fe6.48368796152241818253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571500" y="5929330"/>
            <a:ext cx="7643838" cy="9286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1785926"/>
            <a:ext cx="7643866" cy="314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действуют согласованно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включаясь в действие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строят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простейший диалог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Дети проявляют находчивость, фантазию, воображение;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Умеют двигаться в соответствии с образом, используют жесты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артикуляцию;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Дети знают дагестанские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потешки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прибаутки, сказки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7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8177" y="56484"/>
            <a:ext cx="7348239" cy="594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НОД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 проводятся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раза в неделю, во второй половине дня. Продолжительность одного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 10-15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построена с учетом следующих принципов: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принцип систематичности и последовательности;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принцип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 сообразности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принцип сочетания научности и доступности;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принцип интеграции.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8079" y="3159962"/>
            <a:ext cx="857250" cy="2933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0547" y="56483"/>
            <a:ext cx="857250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21" y="3284984"/>
            <a:ext cx="857250" cy="2880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27" y="37489"/>
            <a:ext cx="85725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7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836712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театрализованной деятельности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262091" y="2976547"/>
            <a:ext cx="4286250" cy="762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67461" y="3190861"/>
            <a:ext cx="4286250" cy="762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88" y="5929330"/>
            <a:ext cx="4286250" cy="762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286000" y="1928803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- чтение, беседа, рассматривание;</a:t>
            </a:r>
          </a:p>
          <a:p>
            <a:r>
              <a:rPr lang="ru-RU" sz="2800" dirty="0" smtClean="0"/>
              <a:t>- игры-драматизации, </a:t>
            </a:r>
            <a:r>
              <a:rPr lang="ru-RU" sz="2800" dirty="0" err="1" smtClean="0"/>
              <a:t>инсценирование</a:t>
            </a:r>
            <a:r>
              <a:rPr lang="ru-RU" sz="2800" dirty="0" smtClean="0"/>
              <a:t>;</a:t>
            </a:r>
          </a:p>
          <a:p>
            <a:r>
              <a:rPr lang="ru-RU" sz="2800" dirty="0" smtClean="0"/>
              <a:t>-проблемные ситуации;</a:t>
            </a:r>
          </a:p>
          <a:p>
            <a:r>
              <a:rPr lang="ru-RU" sz="2800" dirty="0" smtClean="0"/>
              <a:t>- использование различных видов театров.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148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34444"/>
            <a:ext cx="8640960" cy="646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искусство синтетическое, объединяющее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и действия с изобразительным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искусством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музыкой.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первого младшего возраста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многообразной культуре Дагестана,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обусловленной спецификой театра, открывает большие возможности для многостороннего развития их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способностей.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кружка по дополнительному образованию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Джигитенок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 направлением «В гостях у сказки» нацелена на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активизации театрализованной деятельности  дошкольников,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эстетических и познавательных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способностей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неотъемлемой характеристики их мировосприятия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поведения, основываясь на культуру и традиции нашей многонациональной республики.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060" name="Picture 4" descr="https://cdn1.img.sputnik-ossetia.ru/images/358/47/35847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85728"/>
            <a:ext cx="3071834" cy="1285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65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869160"/>
            <a:ext cx="424847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270510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32" y="6320479"/>
            <a:ext cx="3007586" cy="38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67" y="6320479"/>
            <a:ext cx="2724635" cy="381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1" y="332655"/>
            <a:ext cx="89595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6084" name="Picture 4" descr="https://img.teleguide.info/film/64/64681/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5357826"/>
            <a:ext cx="2214578" cy="13573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42910" y="571480"/>
            <a:ext cx="81439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детей насыщена игрой. Каждый ребенок хочет сыграть свою роль. Научить ребенка играть, брать на себя роль и действовать, вместе с тем помогая ему приобретать жизненный опыт, – все это помогает осуществить театр.                                                                                                          Именно этот фактор послужил толчком для создания театрализованного кружка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Джигитенок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В кружковой работе я активно использую различные методы и приемы развивающего характера: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-просмотр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кукольных спектаклей и беседы по ним;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социально-эмоционального развития детей;                                   -упражнения по дикции (артикуляционная гимнастика);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-задания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речевой интонационной выразительности;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выразительной мимики;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-разыгрывание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разнообразных сказок и инсценировок.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моих театрализованных занятий является театрализованная игра.</a:t>
            </a: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7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1905</TotalTime>
  <Words>910</Words>
  <Application>Microsoft Office PowerPoint</Application>
  <PresentationFormat>Экран (4:3)</PresentationFormat>
  <Paragraphs>112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  Министерство образования и науки Республики Дагестан ГОСУДАРСТВЕННОЕ БЮДЖЕТНОЕ ДОШКОЛЬНОЕ ОБРАЗОВАТЕЛЬНОЕ УЧРЕЖДЕНИЕ РЕСПУБЛИКИ ДАГЕСТАН  « ДЕТСКИЙ САД № 92  «ЗВЕЗДОЧКА»    </vt:lpstr>
      <vt:lpstr>Слайд 2</vt:lpstr>
      <vt:lpstr>Слайд 3</vt:lpstr>
      <vt:lpstr>Цель кружковой работы :  - Воспитание у детей  уважения к традициям и обычаям разных народов нашей Республики. ;  -Формировать социально-личностные качества;  -Развивать двигательные способности, ловкость, подвижность; -Развивать умение пользоваться разнообразными жестами;                                                  -Знакомство детей с дагестанскими обычаями гостеприимства.   Основными задачами кружкового объединения являются:  -Учить развивать зрительное и слуховое внимание, память, наблюдательность, учить развивать умение согласовывать свои действия с другими детьми, толерантности;  -Научить пользоваться интонациями, выражающими основные чувства; -Формировать устойчивый интереса к истории своего родного края.      </vt:lpstr>
      <vt:lpstr> </vt:lpstr>
      <vt:lpstr>Слайд 6</vt:lpstr>
      <vt:lpstr>Слайд 7</vt:lpstr>
      <vt:lpstr>Слайд 8</vt:lpstr>
      <vt:lpstr>Слайд 9</vt:lpstr>
      <vt:lpstr>Слайд 10</vt:lpstr>
      <vt:lpstr> Дружба между народами- самое дорогое и великое богатство Дагестана.  Она построена и веками держится на прочной основе, имя которой  - Дагестанская Культура. Народы Дагестана имеют удивительно богатую культуру. Культура помогает дружить семьями, родами, аулами, народами. Культура учит соблюдать добрые традиции дагестанского народа.          Культура Дагестана – это слово и дело настоящего дагестанца. Именно с основами культурных традиций и начинается театрализованная игра и закладывается фундамент развития младшего дошкольника.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Вся жизнь детей насыщена игрой. Каждый ребенок хочет сыграть свою роль. Основная моя цель- научить ребенка играть, брать на себя роль и действовать, вместе с тем помогая ему приобретать жизненный опыт, - все это помогает осуществить театр.</vt:lpstr>
      <vt:lpstr>Сказка «Мы спасаем Колобка" (на дагестанский лад)</vt:lpstr>
      <vt:lpstr>Воспитательно – образовательный процесс выстраиваю с учетом рекомендаций: Лыковой И. А.  Родиной М. И.  Гамидовой Э. М.  Шипуновой В. А.  Бартковского  А. И.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ДОУ</dc:title>
  <dc:creator>user</dc:creator>
  <cp:lastModifiedBy>Пользователь Windows</cp:lastModifiedBy>
  <cp:revision>166</cp:revision>
  <dcterms:created xsi:type="dcterms:W3CDTF">2015-01-14T13:05:58Z</dcterms:created>
  <dcterms:modified xsi:type="dcterms:W3CDTF">2021-02-10T14:05:27Z</dcterms:modified>
</cp:coreProperties>
</file>